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358" r:id="rId3"/>
    <p:sldId id="355" r:id="rId4"/>
    <p:sldId id="357" r:id="rId5"/>
    <p:sldId id="270" r:id="rId6"/>
    <p:sldId id="271" r:id="rId7"/>
    <p:sldId id="299" r:id="rId8"/>
    <p:sldId id="275" r:id="rId9"/>
    <p:sldId id="274" r:id="rId10"/>
    <p:sldId id="278" r:id="rId11"/>
    <p:sldId id="279" r:id="rId12"/>
    <p:sldId id="281" r:id="rId13"/>
    <p:sldId id="282" r:id="rId14"/>
    <p:sldId id="283" r:id="rId15"/>
    <p:sldId id="296" r:id="rId16"/>
    <p:sldId id="285" r:id="rId17"/>
    <p:sldId id="286" r:id="rId18"/>
    <p:sldId id="287" r:id="rId19"/>
    <p:sldId id="294" r:id="rId20"/>
    <p:sldId id="293" r:id="rId21"/>
    <p:sldId id="288" r:id="rId22"/>
    <p:sldId id="289" r:id="rId23"/>
    <p:sldId id="290" r:id="rId24"/>
    <p:sldId id="291" r:id="rId25"/>
    <p:sldId id="292" r:id="rId26"/>
    <p:sldId id="373" r:id="rId27"/>
    <p:sldId id="374" r:id="rId28"/>
    <p:sldId id="375" r:id="rId29"/>
    <p:sldId id="376" r:id="rId30"/>
    <p:sldId id="377" r:id="rId31"/>
    <p:sldId id="378" r:id="rId32"/>
    <p:sldId id="379" r:id="rId33"/>
    <p:sldId id="380" r:id="rId34"/>
    <p:sldId id="382" r:id="rId35"/>
    <p:sldId id="386" r:id="rId36"/>
    <p:sldId id="383" r:id="rId37"/>
    <p:sldId id="390" r:id="rId38"/>
    <p:sldId id="381" r:id="rId39"/>
    <p:sldId id="385" r:id="rId40"/>
    <p:sldId id="388" r:id="rId41"/>
    <p:sldId id="389" r:id="rId42"/>
    <p:sldId id="384" r:id="rId43"/>
    <p:sldId id="387"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63537" autoAdjust="0"/>
  </p:normalViewPr>
  <p:slideViewPr>
    <p:cSldViewPr>
      <p:cViewPr varScale="1">
        <p:scale>
          <a:sx n="105" d="100"/>
          <a:sy n="105" d="100"/>
        </p:scale>
        <p:origin x="2376" y="176"/>
      </p:cViewPr>
      <p:guideLst>
        <p:guide orient="horz" pos="1620"/>
        <p:guide pos="2880"/>
      </p:guideLst>
    </p:cSldViewPr>
  </p:slideViewPr>
  <p:outlineViewPr>
    <p:cViewPr>
      <p:scale>
        <a:sx n="33" d="100"/>
        <a:sy n="33" d="100"/>
      </p:scale>
      <p:origin x="3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3965AE-E2BC-4236-9420-950720E9DED8}" type="doc">
      <dgm:prSet loTypeId="urn:microsoft.com/office/officeart/2005/8/layout/hierarchy2" loCatId="hierarchy" qsTypeId="urn:microsoft.com/office/officeart/2005/8/quickstyle/simple2" qsCatId="simple" csTypeId="urn:microsoft.com/office/officeart/2005/8/colors/accent1_1" csCatId="accent1" phldr="1"/>
      <dgm:spPr/>
      <dgm:t>
        <a:bodyPr/>
        <a:lstStyle/>
        <a:p>
          <a:endParaRPr lang="en-AU"/>
        </a:p>
      </dgm:t>
    </dgm:pt>
    <dgm:pt modelId="{1090A220-14D4-4A5B-A8BA-DD45AE559E96}">
      <dgm:prSet phldrT="[Text]">
        <dgm:style>
          <a:lnRef idx="2">
            <a:schemeClr val="dk1"/>
          </a:lnRef>
          <a:fillRef idx="1">
            <a:schemeClr val="lt1"/>
          </a:fillRef>
          <a:effectRef idx="0">
            <a:schemeClr val="dk1"/>
          </a:effectRef>
          <a:fontRef idx="minor">
            <a:schemeClr val="dk1"/>
          </a:fontRef>
        </dgm:style>
      </dgm:prSet>
      <dgm:spPr/>
      <dgm:t>
        <a:bodyPr/>
        <a:lstStyle/>
        <a:p>
          <a:r>
            <a:rPr lang="en-US" dirty="0"/>
            <a:t>Game theory</a:t>
          </a:r>
          <a:endParaRPr lang="en-AU" dirty="0"/>
        </a:p>
      </dgm:t>
    </dgm:pt>
    <dgm:pt modelId="{9DA314FA-687A-4F4B-B79B-6EB9D7B3D532}" type="parTrans" cxnId="{D417185D-1D14-43D4-BEA8-F1BAEB2C64A6}">
      <dgm:prSet/>
      <dgm:spPr/>
      <dgm:t>
        <a:bodyPr/>
        <a:lstStyle/>
        <a:p>
          <a:endParaRPr lang="en-AU"/>
        </a:p>
      </dgm:t>
    </dgm:pt>
    <dgm:pt modelId="{C80C0467-3842-47C7-9116-FEB82C99085D}" type="sibTrans" cxnId="{D417185D-1D14-43D4-BEA8-F1BAEB2C64A6}">
      <dgm:prSet/>
      <dgm:spPr/>
      <dgm:t>
        <a:bodyPr/>
        <a:lstStyle/>
        <a:p>
          <a:endParaRPr lang="en-AU"/>
        </a:p>
      </dgm:t>
    </dgm:pt>
    <dgm:pt modelId="{5AF00F08-7D05-4246-B290-3E34C39DDEB9}" type="asst">
      <dgm:prSet phldrT="[Text]"/>
      <dgm:spPr/>
      <dgm:t>
        <a:bodyPr/>
        <a:lstStyle/>
        <a:p>
          <a:pPr>
            <a:buFont typeface="Arial" panose="020B0604020202020204" pitchFamily="34" charset="0"/>
            <a:buChar char="•"/>
          </a:pPr>
          <a:r>
            <a:rPr lang="en-US" b="0" dirty="0">
              <a:effectLst/>
            </a:rPr>
            <a:t>Non-cooperative games</a:t>
          </a:r>
          <a:endParaRPr lang="en-AU" b="0" dirty="0">
            <a:effectLst/>
          </a:endParaRPr>
        </a:p>
      </dgm:t>
    </dgm:pt>
    <dgm:pt modelId="{478C2BE0-3E47-4F98-81D8-5FFC93FC7E41}" type="parTrans" cxnId="{CDEC2041-66AD-4004-8AFA-E837112A5CFB}">
      <dgm:prSet/>
      <dgm:spPr/>
      <dgm:t>
        <a:bodyPr/>
        <a:lstStyle/>
        <a:p>
          <a:endParaRPr lang="en-AU"/>
        </a:p>
      </dgm:t>
    </dgm:pt>
    <dgm:pt modelId="{B73DF227-1BAC-4912-B198-D928237441AD}" type="sibTrans" cxnId="{CDEC2041-66AD-4004-8AFA-E837112A5CFB}">
      <dgm:prSet/>
      <dgm:spPr/>
      <dgm:t>
        <a:bodyPr/>
        <a:lstStyle/>
        <a:p>
          <a:endParaRPr lang="en-AU"/>
        </a:p>
      </dgm:t>
    </dgm:pt>
    <dgm:pt modelId="{91A8D8D4-3C52-400D-9198-C8EEA6DA95AC}" type="asst">
      <dgm:prSet phldrT="[Text]"/>
      <dgm:spPr/>
      <dgm:t>
        <a:bodyPr/>
        <a:lstStyle/>
        <a:p>
          <a:r>
            <a:rPr lang="en-US" b="0" dirty="0">
              <a:effectLst/>
            </a:rPr>
            <a:t>Cooperative games</a:t>
          </a:r>
          <a:endParaRPr lang="en-AU" b="0" dirty="0">
            <a:effectLst/>
          </a:endParaRPr>
        </a:p>
      </dgm:t>
    </dgm:pt>
    <dgm:pt modelId="{599836C8-22B8-4A08-B55F-11060F9917E1}" type="parTrans" cxnId="{34529499-7657-48F1-9D3E-3153A83146D4}">
      <dgm:prSet/>
      <dgm:spPr/>
      <dgm:t>
        <a:bodyPr/>
        <a:lstStyle/>
        <a:p>
          <a:endParaRPr lang="en-AU"/>
        </a:p>
      </dgm:t>
    </dgm:pt>
    <dgm:pt modelId="{3FDA4F45-CC89-4281-9A29-C090077526D1}" type="sibTrans" cxnId="{34529499-7657-48F1-9D3E-3153A83146D4}">
      <dgm:prSet/>
      <dgm:spPr/>
      <dgm:t>
        <a:bodyPr/>
        <a:lstStyle/>
        <a:p>
          <a:endParaRPr lang="en-AU"/>
        </a:p>
      </dgm:t>
    </dgm:pt>
    <dgm:pt modelId="{1C409C77-0834-495F-B303-A47237275DA0}" type="asst">
      <dgm:prSet/>
      <dgm:spPr/>
      <dgm:t>
        <a:bodyPr/>
        <a:lstStyle/>
        <a:p>
          <a:r>
            <a:rPr lang="en-US" b="0" dirty="0">
              <a:effectLst/>
            </a:rPr>
            <a:t>Static games</a:t>
          </a:r>
          <a:endParaRPr lang="en-AU" b="0" dirty="0">
            <a:effectLst/>
          </a:endParaRPr>
        </a:p>
      </dgm:t>
    </dgm:pt>
    <dgm:pt modelId="{EB5BD8B6-02A4-4579-81C1-05D85D583855}" type="parTrans" cxnId="{4EC9FC9E-DFA2-4CFF-94BB-F39F7EC612AE}">
      <dgm:prSet/>
      <dgm:spPr/>
      <dgm:t>
        <a:bodyPr/>
        <a:lstStyle/>
        <a:p>
          <a:endParaRPr lang="en-AU"/>
        </a:p>
      </dgm:t>
    </dgm:pt>
    <dgm:pt modelId="{41C012FA-CE0C-4646-93F1-C0F8EF0789CC}" type="sibTrans" cxnId="{4EC9FC9E-DFA2-4CFF-94BB-F39F7EC612AE}">
      <dgm:prSet/>
      <dgm:spPr/>
      <dgm:t>
        <a:bodyPr/>
        <a:lstStyle/>
        <a:p>
          <a:endParaRPr lang="en-AU"/>
        </a:p>
      </dgm:t>
    </dgm:pt>
    <dgm:pt modelId="{283AA371-A735-4807-9DE9-2E9DCB0AEF4B}" type="asst">
      <dgm:prSet/>
      <dgm:spPr/>
      <dgm:t>
        <a:bodyPr/>
        <a:lstStyle/>
        <a:p>
          <a:r>
            <a:rPr lang="en-US" b="0" dirty="0">
              <a:effectLst/>
            </a:rPr>
            <a:t>Dynamic games</a:t>
          </a:r>
          <a:endParaRPr lang="en-AU" b="0" dirty="0">
            <a:effectLst/>
          </a:endParaRPr>
        </a:p>
      </dgm:t>
    </dgm:pt>
    <dgm:pt modelId="{D097F44C-D410-4E7D-85C0-F73EB42870CD}" type="parTrans" cxnId="{59CE1EE9-DC7F-4D7F-AE42-A8D36845838F}">
      <dgm:prSet/>
      <dgm:spPr/>
      <dgm:t>
        <a:bodyPr/>
        <a:lstStyle/>
        <a:p>
          <a:endParaRPr lang="en-AU"/>
        </a:p>
      </dgm:t>
    </dgm:pt>
    <dgm:pt modelId="{D1CF9CA6-6FDF-446B-BF5D-B3C5802F8370}" type="sibTrans" cxnId="{59CE1EE9-DC7F-4D7F-AE42-A8D36845838F}">
      <dgm:prSet/>
      <dgm:spPr/>
      <dgm:t>
        <a:bodyPr/>
        <a:lstStyle/>
        <a:p>
          <a:endParaRPr lang="en-AU"/>
        </a:p>
      </dgm:t>
    </dgm:pt>
    <dgm:pt modelId="{9FBEB430-9562-44EF-AA99-A2D1E5F7F20C}" type="asst">
      <dgm:prSet/>
      <dgm:spPr/>
      <dgm:t>
        <a:bodyPr/>
        <a:lstStyle/>
        <a:p>
          <a:r>
            <a:rPr lang="en-US" b="0" dirty="0">
              <a:effectLst/>
            </a:rPr>
            <a:t>Complete  information</a:t>
          </a:r>
          <a:endParaRPr lang="en-AU" b="0" dirty="0">
            <a:effectLst/>
          </a:endParaRPr>
        </a:p>
      </dgm:t>
    </dgm:pt>
    <dgm:pt modelId="{238C0058-CBE2-45BD-BE92-288BCEA4410A}" type="parTrans" cxnId="{F5427595-EB45-4C8E-B6D3-D336C6FD2309}">
      <dgm:prSet/>
      <dgm:spPr/>
      <dgm:t>
        <a:bodyPr/>
        <a:lstStyle/>
        <a:p>
          <a:endParaRPr lang="en-AU"/>
        </a:p>
      </dgm:t>
    </dgm:pt>
    <dgm:pt modelId="{FB6EA9D9-B690-4010-A695-626E270EE605}" type="sibTrans" cxnId="{F5427595-EB45-4C8E-B6D3-D336C6FD2309}">
      <dgm:prSet/>
      <dgm:spPr/>
      <dgm:t>
        <a:bodyPr/>
        <a:lstStyle/>
        <a:p>
          <a:endParaRPr lang="en-AU"/>
        </a:p>
      </dgm:t>
    </dgm:pt>
    <dgm:pt modelId="{D1E80133-BF97-4D25-BB55-47C5F2233CD5}" type="asst">
      <dgm:prSet/>
      <dgm:spPr/>
      <dgm:t>
        <a:bodyPr/>
        <a:lstStyle/>
        <a:p>
          <a:r>
            <a:rPr lang="en-US" b="0" dirty="0">
              <a:effectLst/>
            </a:rPr>
            <a:t>Incomplete information</a:t>
          </a:r>
          <a:endParaRPr lang="en-AU" b="0" dirty="0">
            <a:effectLst/>
          </a:endParaRPr>
        </a:p>
      </dgm:t>
    </dgm:pt>
    <dgm:pt modelId="{5FD4B60C-DE37-4F05-A826-062F133B7358}" type="parTrans" cxnId="{159ED72A-3244-4BAB-834F-37BD75AFF7F5}">
      <dgm:prSet/>
      <dgm:spPr/>
      <dgm:t>
        <a:bodyPr/>
        <a:lstStyle/>
        <a:p>
          <a:endParaRPr lang="en-AU"/>
        </a:p>
      </dgm:t>
    </dgm:pt>
    <dgm:pt modelId="{79D5F0F0-0514-4B2C-9552-D054779A8443}" type="sibTrans" cxnId="{159ED72A-3244-4BAB-834F-37BD75AFF7F5}">
      <dgm:prSet/>
      <dgm:spPr/>
      <dgm:t>
        <a:bodyPr/>
        <a:lstStyle/>
        <a:p>
          <a:endParaRPr lang="en-AU"/>
        </a:p>
      </dgm:t>
    </dgm:pt>
    <dgm:pt modelId="{58CF8B4B-0F1F-4B56-A144-1E449D648ECF}" type="asst">
      <dgm:prSet/>
      <dgm:spPr/>
      <dgm:t>
        <a:bodyPr/>
        <a:lstStyle/>
        <a:p>
          <a:r>
            <a:rPr lang="en-US" b="0" dirty="0">
              <a:effectLst/>
            </a:rPr>
            <a:t>Complete &amp; perfect information</a:t>
          </a:r>
          <a:endParaRPr lang="en-AU" b="0" dirty="0">
            <a:effectLst/>
          </a:endParaRPr>
        </a:p>
      </dgm:t>
    </dgm:pt>
    <dgm:pt modelId="{E953A1F4-897D-45D1-A90D-F3839CCC3707}" type="parTrans" cxnId="{1078B185-6A22-46D5-9D55-CC4837D4B72D}">
      <dgm:prSet/>
      <dgm:spPr/>
      <dgm:t>
        <a:bodyPr/>
        <a:lstStyle/>
        <a:p>
          <a:endParaRPr lang="en-AU"/>
        </a:p>
      </dgm:t>
    </dgm:pt>
    <dgm:pt modelId="{44F8E5C6-6CDF-49A9-9D74-B87984B8076D}" type="sibTrans" cxnId="{1078B185-6A22-46D5-9D55-CC4837D4B72D}">
      <dgm:prSet/>
      <dgm:spPr/>
      <dgm:t>
        <a:bodyPr/>
        <a:lstStyle/>
        <a:p>
          <a:endParaRPr lang="en-AU"/>
        </a:p>
      </dgm:t>
    </dgm:pt>
    <dgm:pt modelId="{DEEED9F7-3245-48A0-991B-D0FDD278B773}" type="asst">
      <dgm:prSet/>
      <dgm:spPr/>
      <dgm:t>
        <a:bodyPr/>
        <a:lstStyle/>
        <a:p>
          <a:r>
            <a:rPr lang="en-US" b="0" dirty="0">
              <a:effectLst/>
            </a:rPr>
            <a:t>Complete &amp; imperfect information</a:t>
          </a:r>
          <a:endParaRPr lang="en-AU" b="0" dirty="0">
            <a:effectLst/>
          </a:endParaRPr>
        </a:p>
      </dgm:t>
    </dgm:pt>
    <dgm:pt modelId="{8F8EDFFE-6F7A-48C5-A4A8-BC36589A3EEC}" type="parTrans" cxnId="{ED46C174-DF53-4B28-B978-4A7FF1ADB66D}">
      <dgm:prSet/>
      <dgm:spPr/>
      <dgm:t>
        <a:bodyPr/>
        <a:lstStyle/>
        <a:p>
          <a:endParaRPr lang="en-AU"/>
        </a:p>
      </dgm:t>
    </dgm:pt>
    <dgm:pt modelId="{F7B36720-BC74-4BB7-9C4D-54245609FFD7}" type="sibTrans" cxnId="{ED46C174-DF53-4B28-B978-4A7FF1ADB66D}">
      <dgm:prSet/>
      <dgm:spPr/>
      <dgm:t>
        <a:bodyPr/>
        <a:lstStyle/>
        <a:p>
          <a:endParaRPr lang="en-AU"/>
        </a:p>
      </dgm:t>
    </dgm:pt>
    <dgm:pt modelId="{61CF2AC1-668E-404F-AD42-4641AD02DD95}" type="asst">
      <dgm:prSet/>
      <dgm:spPr/>
      <dgm:t>
        <a:bodyPr/>
        <a:lstStyle/>
        <a:p>
          <a:r>
            <a:rPr lang="en-US" b="0" dirty="0">
              <a:effectLst/>
            </a:rPr>
            <a:t>Incomplete &amp; perfect information</a:t>
          </a:r>
          <a:endParaRPr lang="en-AU" b="0" dirty="0">
            <a:effectLst/>
          </a:endParaRPr>
        </a:p>
      </dgm:t>
    </dgm:pt>
    <dgm:pt modelId="{3E94B7F5-588D-4DEE-8820-26175BBDF679}" type="parTrans" cxnId="{49269B34-D767-4341-A246-990DD9632738}">
      <dgm:prSet/>
      <dgm:spPr/>
      <dgm:t>
        <a:bodyPr/>
        <a:lstStyle/>
        <a:p>
          <a:endParaRPr lang="en-AU"/>
        </a:p>
      </dgm:t>
    </dgm:pt>
    <dgm:pt modelId="{2264126A-E6A9-4316-8481-B2148CC6B5D2}" type="sibTrans" cxnId="{49269B34-D767-4341-A246-990DD9632738}">
      <dgm:prSet/>
      <dgm:spPr/>
      <dgm:t>
        <a:bodyPr/>
        <a:lstStyle/>
        <a:p>
          <a:endParaRPr lang="en-AU"/>
        </a:p>
      </dgm:t>
    </dgm:pt>
    <dgm:pt modelId="{5433A70A-CFEC-4F12-80C6-8ED8AA265D72}">
      <dgm:prSet/>
      <dgm:spPr/>
      <dgm:t>
        <a:bodyPr/>
        <a:lstStyle/>
        <a:p>
          <a:r>
            <a:rPr lang="en-US" b="0" dirty="0">
              <a:effectLst/>
            </a:rPr>
            <a:t>Incomplete &amp; imperfect information</a:t>
          </a:r>
          <a:endParaRPr lang="en-AU" b="0" dirty="0">
            <a:effectLst/>
          </a:endParaRPr>
        </a:p>
      </dgm:t>
    </dgm:pt>
    <dgm:pt modelId="{EFE87CB7-2DD3-49D3-A9FF-605D935C353C}" type="parTrans" cxnId="{A6FC8B88-843E-4E80-ADEF-7F74042887CB}">
      <dgm:prSet/>
      <dgm:spPr/>
      <dgm:t>
        <a:bodyPr/>
        <a:lstStyle/>
        <a:p>
          <a:endParaRPr lang="en-AU"/>
        </a:p>
      </dgm:t>
    </dgm:pt>
    <dgm:pt modelId="{4C25F16B-E147-41B7-BE2D-C0EE39F3F09B}" type="sibTrans" cxnId="{A6FC8B88-843E-4E80-ADEF-7F74042887CB}">
      <dgm:prSet/>
      <dgm:spPr/>
      <dgm:t>
        <a:bodyPr/>
        <a:lstStyle/>
        <a:p>
          <a:endParaRPr lang="en-AU"/>
        </a:p>
      </dgm:t>
    </dgm:pt>
    <dgm:pt modelId="{78311B9C-EB54-4EBF-9672-50E6E3B64FF8}" type="pres">
      <dgm:prSet presAssocID="{9C3965AE-E2BC-4236-9420-950720E9DED8}" presName="diagram" presStyleCnt="0">
        <dgm:presLayoutVars>
          <dgm:chPref val="1"/>
          <dgm:dir/>
          <dgm:animOne val="branch"/>
          <dgm:animLvl val="lvl"/>
          <dgm:resizeHandles val="exact"/>
        </dgm:presLayoutVars>
      </dgm:prSet>
      <dgm:spPr/>
    </dgm:pt>
    <dgm:pt modelId="{32A1E31B-6A12-4FF2-84AC-A151E4EE0AF7}" type="pres">
      <dgm:prSet presAssocID="{1090A220-14D4-4A5B-A8BA-DD45AE559E96}" presName="root1" presStyleCnt="0"/>
      <dgm:spPr/>
    </dgm:pt>
    <dgm:pt modelId="{B5393F7C-076A-4D2B-BD61-FF8721C2C257}" type="pres">
      <dgm:prSet presAssocID="{1090A220-14D4-4A5B-A8BA-DD45AE559E96}" presName="LevelOneTextNode" presStyleLbl="node0" presStyleIdx="0" presStyleCnt="1">
        <dgm:presLayoutVars>
          <dgm:chPref val="3"/>
        </dgm:presLayoutVars>
      </dgm:prSet>
      <dgm:spPr/>
    </dgm:pt>
    <dgm:pt modelId="{371160D4-77AD-47BB-BEB1-053928AA7AB6}" type="pres">
      <dgm:prSet presAssocID="{1090A220-14D4-4A5B-A8BA-DD45AE559E96}" presName="level2hierChild" presStyleCnt="0"/>
      <dgm:spPr/>
    </dgm:pt>
    <dgm:pt modelId="{CD376668-54F1-4E68-BF2A-8B842F7767B3}" type="pres">
      <dgm:prSet presAssocID="{478C2BE0-3E47-4F98-81D8-5FFC93FC7E41}" presName="conn2-1" presStyleLbl="parChTrans1D2" presStyleIdx="0" presStyleCnt="2"/>
      <dgm:spPr/>
    </dgm:pt>
    <dgm:pt modelId="{8D5E2860-79BA-4665-8F97-AD40F4995674}" type="pres">
      <dgm:prSet presAssocID="{478C2BE0-3E47-4F98-81D8-5FFC93FC7E41}" presName="connTx" presStyleLbl="parChTrans1D2" presStyleIdx="0" presStyleCnt="2"/>
      <dgm:spPr/>
    </dgm:pt>
    <dgm:pt modelId="{18590555-A8DE-46FB-A848-F8E3CD4AFB77}" type="pres">
      <dgm:prSet presAssocID="{5AF00F08-7D05-4246-B290-3E34C39DDEB9}" presName="root2" presStyleCnt="0"/>
      <dgm:spPr/>
    </dgm:pt>
    <dgm:pt modelId="{BCFD2EA6-0575-4157-AEF7-C3AD55E9CC31}" type="pres">
      <dgm:prSet presAssocID="{5AF00F08-7D05-4246-B290-3E34C39DDEB9}" presName="LevelTwoTextNode" presStyleLbl="asst1" presStyleIdx="0" presStyleCnt="9">
        <dgm:presLayoutVars>
          <dgm:chPref val="3"/>
        </dgm:presLayoutVars>
      </dgm:prSet>
      <dgm:spPr/>
    </dgm:pt>
    <dgm:pt modelId="{F79BED08-55F9-4485-8F56-F5C470748DB3}" type="pres">
      <dgm:prSet presAssocID="{5AF00F08-7D05-4246-B290-3E34C39DDEB9}" presName="level3hierChild" presStyleCnt="0"/>
      <dgm:spPr/>
    </dgm:pt>
    <dgm:pt modelId="{B144A6DE-8A45-4AF6-B4E8-5668637A0532}" type="pres">
      <dgm:prSet presAssocID="{EB5BD8B6-02A4-4579-81C1-05D85D583855}" presName="conn2-1" presStyleLbl="parChTrans1D3" presStyleIdx="0" presStyleCnt="2"/>
      <dgm:spPr/>
    </dgm:pt>
    <dgm:pt modelId="{CF0F7B2A-6597-4E07-8588-C0D1C7FF93EB}" type="pres">
      <dgm:prSet presAssocID="{EB5BD8B6-02A4-4579-81C1-05D85D583855}" presName="connTx" presStyleLbl="parChTrans1D3" presStyleIdx="0" presStyleCnt="2"/>
      <dgm:spPr/>
    </dgm:pt>
    <dgm:pt modelId="{4CC3218E-F262-4E53-9844-C9956DC49591}" type="pres">
      <dgm:prSet presAssocID="{1C409C77-0834-495F-B303-A47237275DA0}" presName="root2" presStyleCnt="0"/>
      <dgm:spPr/>
    </dgm:pt>
    <dgm:pt modelId="{5386ADB6-4BF4-4643-9534-CCF2CAD03853}" type="pres">
      <dgm:prSet presAssocID="{1C409C77-0834-495F-B303-A47237275DA0}" presName="LevelTwoTextNode" presStyleLbl="asst1" presStyleIdx="1" presStyleCnt="9">
        <dgm:presLayoutVars>
          <dgm:chPref val="3"/>
        </dgm:presLayoutVars>
      </dgm:prSet>
      <dgm:spPr/>
    </dgm:pt>
    <dgm:pt modelId="{FBE77384-3CDA-401D-A032-3FD22D359627}" type="pres">
      <dgm:prSet presAssocID="{1C409C77-0834-495F-B303-A47237275DA0}" presName="level3hierChild" presStyleCnt="0"/>
      <dgm:spPr/>
    </dgm:pt>
    <dgm:pt modelId="{467D0DE1-F4A4-4561-938C-E594B481FA03}" type="pres">
      <dgm:prSet presAssocID="{238C0058-CBE2-45BD-BE92-288BCEA4410A}" presName="conn2-1" presStyleLbl="parChTrans1D4" presStyleIdx="0" presStyleCnt="6"/>
      <dgm:spPr/>
    </dgm:pt>
    <dgm:pt modelId="{1AF3844B-E1D8-40F4-A9EA-03905A9D0A73}" type="pres">
      <dgm:prSet presAssocID="{238C0058-CBE2-45BD-BE92-288BCEA4410A}" presName="connTx" presStyleLbl="parChTrans1D4" presStyleIdx="0" presStyleCnt="6"/>
      <dgm:spPr/>
    </dgm:pt>
    <dgm:pt modelId="{F6D5B01E-5739-408E-B9E6-B5B0DAAF2D5F}" type="pres">
      <dgm:prSet presAssocID="{9FBEB430-9562-44EF-AA99-A2D1E5F7F20C}" presName="root2" presStyleCnt="0"/>
      <dgm:spPr/>
    </dgm:pt>
    <dgm:pt modelId="{7CC87DEC-955A-4516-9552-863FE4079F0D}" type="pres">
      <dgm:prSet presAssocID="{9FBEB430-9562-44EF-AA99-A2D1E5F7F20C}" presName="LevelTwoTextNode" presStyleLbl="asst1" presStyleIdx="2" presStyleCnt="9">
        <dgm:presLayoutVars>
          <dgm:chPref val="3"/>
        </dgm:presLayoutVars>
      </dgm:prSet>
      <dgm:spPr/>
    </dgm:pt>
    <dgm:pt modelId="{AEE50C8A-41CE-4FE3-B4E2-9414332B3B24}" type="pres">
      <dgm:prSet presAssocID="{9FBEB430-9562-44EF-AA99-A2D1E5F7F20C}" presName="level3hierChild" presStyleCnt="0"/>
      <dgm:spPr/>
    </dgm:pt>
    <dgm:pt modelId="{224DC3F5-F507-418B-AAF1-06D07D37BCBB}" type="pres">
      <dgm:prSet presAssocID="{5FD4B60C-DE37-4F05-A826-062F133B7358}" presName="conn2-1" presStyleLbl="parChTrans1D4" presStyleIdx="1" presStyleCnt="6"/>
      <dgm:spPr/>
    </dgm:pt>
    <dgm:pt modelId="{F0E88153-B305-4342-ACA0-B3FD47F1534F}" type="pres">
      <dgm:prSet presAssocID="{5FD4B60C-DE37-4F05-A826-062F133B7358}" presName="connTx" presStyleLbl="parChTrans1D4" presStyleIdx="1" presStyleCnt="6"/>
      <dgm:spPr/>
    </dgm:pt>
    <dgm:pt modelId="{E3F94322-6F06-456A-A414-1DB5933B34D6}" type="pres">
      <dgm:prSet presAssocID="{D1E80133-BF97-4D25-BB55-47C5F2233CD5}" presName="root2" presStyleCnt="0"/>
      <dgm:spPr/>
    </dgm:pt>
    <dgm:pt modelId="{DEFFE4E8-D1AE-4D46-A33C-686B68890C54}" type="pres">
      <dgm:prSet presAssocID="{D1E80133-BF97-4D25-BB55-47C5F2233CD5}" presName="LevelTwoTextNode" presStyleLbl="asst1" presStyleIdx="3" presStyleCnt="9">
        <dgm:presLayoutVars>
          <dgm:chPref val="3"/>
        </dgm:presLayoutVars>
      </dgm:prSet>
      <dgm:spPr/>
    </dgm:pt>
    <dgm:pt modelId="{F4B6ECF4-8B19-4C1B-AA54-F52CA1DD54BE}" type="pres">
      <dgm:prSet presAssocID="{D1E80133-BF97-4D25-BB55-47C5F2233CD5}" presName="level3hierChild" presStyleCnt="0"/>
      <dgm:spPr/>
    </dgm:pt>
    <dgm:pt modelId="{F3804652-5633-445B-AE63-9D3F9EF8D247}" type="pres">
      <dgm:prSet presAssocID="{D097F44C-D410-4E7D-85C0-F73EB42870CD}" presName="conn2-1" presStyleLbl="parChTrans1D3" presStyleIdx="1" presStyleCnt="2"/>
      <dgm:spPr/>
    </dgm:pt>
    <dgm:pt modelId="{2890F195-05A6-4112-8C7A-F5FAFF524BF4}" type="pres">
      <dgm:prSet presAssocID="{D097F44C-D410-4E7D-85C0-F73EB42870CD}" presName="connTx" presStyleLbl="parChTrans1D3" presStyleIdx="1" presStyleCnt="2"/>
      <dgm:spPr/>
    </dgm:pt>
    <dgm:pt modelId="{8B6525BF-2922-42F9-8253-CD9C76C73624}" type="pres">
      <dgm:prSet presAssocID="{283AA371-A735-4807-9DE9-2E9DCB0AEF4B}" presName="root2" presStyleCnt="0"/>
      <dgm:spPr/>
    </dgm:pt>
    <dgm:pt modelId="{AD1F1D6D-4800-4B19-A109-4717D069E591}" type="pres">
      <dgm:prSet presAssocID="{283AA371-A735-4807-9DE9-2E9DCB0AEF4B}" presName="LevelTwoTextNode" presStyleLbl="asst1" presStyleIdx="4" presStyleCnt="9">
        <dgm:presLayoutVars>
          <dgm:chPref val="3"/>
        </dgm:presLayoutVars>
      </dgm:prSet>
      <dgm:spPr/>
    </dgm:pt>
    <dgm:pt modelId="{DA2092E7-37AB-4EEA-91FB-C554D22386E2}" type="pres">
      <dgm:prSet presAssocID="{283AA371-A735-4807-9DE9-2E9DCB0AEF4B}" presName="level3hierChild" presStyleCnt="0"/>
      <dgm:spPr/>
    </dgm:pt>
    <dgm:pt modelId="{B4468318-2401-4756-B4CF-F83F311CAFF6}" type="pres">
      <dgm:prSet presAssocID="{E953A1F4-897D-45D1-A90D-F3839CCC3707}" presName="conn2-1" presStyleLbl="parChTrans1D4" presStyleIdx="2" presStyleCnt="6"/>
      <dgm:spPr/>
    </dgm:pt>
    <dgm:pt modelId="{437ED09F-CCC0-4A7A-9F81-16011E3FDA6D}" type="pres">
      <dgm:prSet presAssocID="{E953A1F4-897D-45D1-A90D-F3839CCC3707}" presName="connTx" presStyleLbl="parChTrans1D4" presStyleIdx="2" presStyleCnt="6"/>
      <dgm:spPr/>
    </dgm:pt>
    <dgm:pt modelId="{233274A5-9FCA-4CB6-B6A5-EAAD4D9F052E}" type="pres">
      <dgm:prSet presAssocID="{58CF8B4B-0F1F-4B56-A144-1E449D648ECF}" presName="root2" presStyleCnt="0"/>
      <dgm:spPr/>
    </dgm:pt>
    <dgm:pt modelId="{CA869F4D-B619-4826-9BC3-4EE810D85096}" type="pres">
      <dgm:prSet presAssocID="{58CF8B4B-0F1F-4B56-A144-1E449D648ECF}" presName="LevelTwoTextNode" presStyleLbl="asst1" presStyleIdx="5" presStyleCnt="9">
        <dgm:presLayoutVars>
          <dgm:chPref val="3"/>
        </dgm:presLayoutVars>
      </dgm:prSet>
      <dgm:spPr/>
    </dgm:pt>
    <dgm:pt modelId="{DB0AE094-8FB8-45A0-B15A-6AC402ECE3F7}" type="pres">
      <dgm:prSet presAssocID="{58CF8B4B-0F1F-4B56-A144-1E449D648ECF}" presName="level3hierChild" presStyleCnt="0"/>
      <dgm:spPr/>
    </dgm:pt>
    <dgm:pt modelId="{01E02F12-BF6D-4D83-B419-2B5D9EC50DE1}" type="pres">
      <dgm:prSet presAssocID="{8F8EDFFE-6F7A-48C5-A4A8-BC36589A3EEC}" presName="conn2-1" presStyleLbl="parChTrans1D4" presStyleIdx="3" presStyleCnt="6"/>
      <dgm:spPr/>
    </dgm:pt>
    <dgm:pt modelId="{0331E2C1-FD50-4B19-B7EE-51A34094F649}" type="pres">
      <dgm:prSet presAssocID="{8F8EDFFE-6F7A-48C5-A4A8-BC36589A3EEC}" presName="connTx" presStyleLbl="parChTrans1D4" presStyleIdx="3" presStyleCnt="6"/>
      <dgm:spPr/>
    </dgm:pt>
    <dgm:pt modelId="{356F7A92-A5D7-4693-A9B4-EE9ADEF82EAF}" type="pres">
      <dgm:prSet presAssocID="{DEEED9F7-3245-48A0-991B-D0FDD278B773}" presName="root2" presStyleCnt="0"/>
      <dgm:spPr/>
    </dgm:pt>
    <dgm:pt modelId="{8F66270A-E4FB-42E1-8B73-75D1AA8F19B6}" type="pres">
      <dgm:prSet presAssocID="{DEEED9F7-3245-48A0-991B-D0FDD278B773}" presName="LevelTwoTextNode" presStyleLbl="asst1" presStyleIdx="6" presStyleCnt="9">
        <dgm:presLayoutVars>
          <dgm:chPref val="3"/>
        </dgm:presLayoutVars>
      </dgm:prSet>
      <dgm:spPr/>
    </dgm:pt>
    <dgm:pt modelId="{E74616C7-92F2-454D-948E-2A6D0182A1C0}" type="pres">
      <dgm:prSet presAssocID="{DEEED9F7-3245-48A0-991B-D0FDD278B773}" presName="level3hierChild" presStyleCnt="0"/>
      <dgm:spPr/>
    </dgm:pt>
    <dgm:pt modelId="{B8AD1179-E282-40F7-8720-08A38180F9B3}" type="pres">
      <dgm:prSet presAssocID="{3E94B7F5-588D-4DEE-8820-26175BBDF679}" presName="conn2-1" presStyleLbl="parChTrans1D4" presStyleIdx="4" presStyleCnt="6"/>
      <dgm:spPr/>
    </dgm:pt>
    <dgm:pt modelId="{4998F734-C1F1-4F4A-908D-801B27D285BB}" type="pres">
      <dgm:prSet presAssocID="{3E94B7F5-588D-4DEE-8820-26175BBDF679}" presName="connTx" presStyleLbl="parChTrans1D4" presStyleIdx="4" presStyleCnt="6"/>
      <dgm:spPr/>
    </dgm:pt>
    <dgm:pt modelId="{211AA3D9-1E78-48FF-AE79-51F0F7A8DB6D}" type="pres">
      <dgm:prSet presAssocID="{61CF2AC1-668E-404F-AD42-4641AD02DD95}" presName="root2" presStyleCnt="0"/>
      <dgm:spPr/>
    </dgm:pt>
    <dgm:pt modelId="{9368B54B-ED2A-4DEF-B57F-65EF70C50A9F}" type="pres">
      <dgm:prSet presAssocID="{61CF2AC1-668E-404F-AD42-4641AD02DD95}" presName="LevelTwoTextNode" presStyleLbl="asst1" presStyleIdx="7" presStyleCnt="9">
        <dgm:presLayoutVars>
          <dgm:chPref val="3"/>
        </dgm:presLayoutVars>
      </dgm:prSet>
      <dgm:spPr/>
    </dgm:pt>
    <dgm:pt modelId="{C288EFF8-A43F-4139-8A67-11A4310653CF}" type="pres">
      <dgm:prSet presAssocID="{61CF2AC1-668E-404F-AD42-4641AD02DD95}" presName="level3hierChild" presStyleCnt="0"/>
      <dgm:spPr/>
    </dgm:pt>
    <dgm:pt modelId="{19B78CD0-B5A1-4FFE-AE63-8BFCADE96B34}" type="pres">
      <dgm:prSet presAssocID="{EFE87CB7-2DD3-49D3-A9FF-605D935C353C}" presName="conn2-1" presStyleLbl="parChTrans1D4" presStyleIdx="5" presStyleCnt="6"/>
      <dgm:spPr/>
    </dgm:pt>
    <dgm:pt modelId="{AB668A92-03E5-47F5-B832-017198F5EECA}" type="pres">
      <dgm:prSet presAssocID="{EFE87CB7-2DD3-49D3-A9FF-605D935C353C}" presName="connTx" presStyleLbl="parChTrans1D4" presStyleIdx="5" presStyleCnt="6"/>
      <dgm:spPr/>
    </dgm:pt>
    <dgm:pt modelId="{6FD4C9ED-7F11-4CDF-82C6-666B4A6540A6}" type="pres">
      <dgm:prSet presAssocID="{5433A70A-CFEC-4F12-80C6-8ED8AA265D72}" presName="root2" presStyleCnt="0"/>
      <dgm:spPr/>
    </dgm:pt>
    <dgm:pt modelId="{3B498CCB-E132-4225-BB8F-A7A10374E24C}" type="pres">
      <dgm:prSet presAssocID="{5433A70A-CFEC-4F12-80C6-8ED8AA265D72}" presName="LevelTwoTextNode" presStyleLbl="node4" presStyleIdx="0" presStyleCnt="1">
        <dgm:presLayoutVars>
          <dgm:chPref val="3"/>
        </dgm:presLayoutVars>
      </dgm:prSet>
      <dgm:spPr/>
    </dgm:pt>
    <dgm:pt modelId="{6CCEFED6-F0CD-45A4-BC64-CD19CAA56616}" type="pres">
      <dgm:prSet presAssocID="{5433A70A-CFEC-4F12-80C6-8ED8AA265D72}" presName="level3hierChild" presStyleCnt="0"/>
      <dgm:spPr/>
    </dgm:pt>
    <dgm:pt modelId="{27F01258-6F76-417D-9645-F07FBF6D8FDA}" type="pres">
      <dgm:prSet presAssocID="{599836C8-22B8-4A08-B55F-11060F9917E1}" presName="conn2-1" presStyleLbl="parChTrans1D2" presStyleIdx="1" presStyleCnt="2"/>
      <dgm:spPr/>
    </dgm:pt>
    <dgm:pt modelId="{98C36B70-FB26-4029-88B2-574B3DF4AE14}" type="pres">
      <dgm:prSet presAssocID="{599836C8-22B8-4A08-B55F-11060F9917E1}" presName="connTx" presStyleLbl="parChTrans1D2" presStyleIdx="1" presStyleCnt="2"/>
      <dgm:spPr/>
    </dgm:pt>
    <dgm:pt modelId="{E56F50CE-BDA1-4750-909B-42ABE0DCE97F}" type="pres">
      <dgm:prSet presAssocID="{91A8D8D4-3C52-400D-9198-C8EEA6DA95AC}" presName="root2" presStyleCnt="0"/>
      <dgm:spPr/>
    </dgm:pt>
    <dgm:pt modelId="{0F938E16-4D3B-4512-8036-26A1FE7E13EC}" type="pres">
      <dgm:prSet presAssocID="{91A8D8D4-3C52-400D-9198-C8EEA6DA95AC}" presName="LevelTwoTextNode" presStyleLbl="asst1" presStyleIdx="8" presStyleCnt="9">
        <dgm:presLayoutVars>
          <dgm:chPref val="3"/>
        </dgm:presLayoutVars>
      </dgm:prSet>
      <dgm:spPr/>
    </dgm:pt>
    <dgm:pt modelId="{71FBCAEB-0E5E-44CB-B733-00D0F8FC1F78}" type="pres">
      <dgm:prSet presAssocID="{91A8D8D4-3C52-400D-9198-C8EEA6DA95AC}" presName="level3hierChild" presStyleCnt="0"/>
      <dgm:spPr/>
    </dgm:pt>
  </dgm:ptLst>
  <dgm:cxnLst>
    <dgm:cxn modelId="{966E0F04-99B6-4AC0-8169-B7880D0FBCDF}" type="presOf" srcId="{5AF00F08-7D05-4246-B290-3E34C39DDEB9}" destId="{BCFD2EA6-0575-4157-AEF7-C3AD55E9CC31}" srcOrd="0" destOrd="0" presId="urn:microsoft.com/office/officeart/2005/8/layout/hierarchy2"/>
    <dgm:cxn modelId="{8CBA1D0C-9047-48EC-A17A-CA3947CA5F41}" type="presOf" srcId="{3E94B7F5-588D-4DEE-8820-26175BBDF679}" destId="{B8AD1179-E282-40F7-8720-08A38180F9B3}" srcOrd="0" destOrd="0" presId="urn:microsoft.com/office/officeart/2005/8/layout/hierarchy2"/>
    <dgm:cxn modelId="{28B00715-6006-447C-86D2-FCDC9DAC6E7E}" type="presOf" srcId="{238C0058-CBE2-45BD-BE92-288BCEA4410A}" destId="{467D0DE1-F4A4-4561-938C-E594B481FA03}" srcOrd="0" destOrd="0" presId="urn:microsoft.com/office/officeart/2005/8/layout/hierarchy2"/>
    <dgm:cxn modelId="{31CC1E1F-CF95-4354-A953-510C4C9E3278}" type="presOf" srcId="{5FD4B60C-DE37-4F05-A826-062F133B7358}" destId="{F0E88153-B305-4342-ACA0-B3FD47F1534F}" srcOrd="1" destOrd="0" presId="urn:microsoft.com/office/officeart/2005/8/layout/hierarchy2"/>
    <dgm:cxn modelId="{2FAF6723-C9B3-41AD-B796-59AF7B5B6185}" type="presOf" srcId="{8F8EDFFE-6F7A-48C5-A4A8-BC36589A3EEC}" destId="{01E02F12-BF6D-4D83-B419-2B5D9EC50DE1}" srcOrd="0" destOrd="0" presId="urn:microsoft.com/office/officeart/2005/8/layout/hierarchy2"/>
    <dgm:cxn modelId="{159ED72A-3244-4BAB-834F-37BD75AFF7F5}" srcId="{1C409C77-0834-495F-B303-A47237275DA0}" destId="{D1E80133-BF97-4D25-BB55-47C5F2233CD5}" srcOrd="1" destOrd="0" parTransId="{5FD4B60C-DE37-4F05-A826-062F133B7358}" sibTransId="{79D5F0F0-0514-4B2C-9552-D054779A8443}"/>
    <dgm:cxn modelId="{70025C2D-EDB3-4080-AFFE-311F3EE7D6CD}" type="presOf" srcId="{3E94B7F5-588D-4DEE-8820-26175BBDF679}" destId="{4998F734-C1F1-4F4A-908D-801B27D285BB}" srcOrd="1" destOrd="0" presId="urn:microsoft.com/office/officeart/2005/8/layout/hierarchy2"/>
    <dgm:cxn modelId="{D1308E2D-2738-44D8-855F-6BD78D3EAB86}" type="presOf" srcId="{EB5BD8B6-02A4-4579-81C1-05D85D583855}" destId="{CF0F7B2A-6597-4E07-8588-C0D1C7FF93EB}" srcOrd="1" destOrd="0" presId="urn:microsoft.com/office/officeart/2005/8/layout/hierarchy2"/>
    <dgm:cxn modelId="{91BA9A2E-B9E5-4856-AC90-F922FEE2E619}" type="presOf" srcId="{58CF8B4B-0F1F-4B56-A144-1E449D648ECF}" destId="{CA869F4D-B619-4826-9BC3-4EE810D85096}" srcOrd="0" destOrd="0" presId="urn:microsoft.com/office/officeart/2005/8/layout/hierarchy2"/>
    <dgm:cxn modelId="{8D753633-19B9-46D6-9523-48646DF6C132}" type="presOf" srcId="{283AA371-A735-4807-9DE9-2E9DCB0AEF4B}" destId="{AD1F1D6D-4800-4B19-A109-4717D069E591}" srcOrd="0" destOrd="0" presId="urn:microsoft.com/office/officeart/2005/8/layout/hierarchy2"/>
    <dgm:cxn modelId="{49269B34-D767-4341-A246-990DD9632738}" srcId="{283AA371-A735-4807-9DE9-2E9DCB0AEF4B}" destId="{61CF2AC1-668E-404F-AD42-4641AD02DD95}" srcOrd="2" destOrd="0" parTransId="{3E94B7F5-588D-4DEE-8820-26175BBDF679}" sibTransId="{2264126A-E6A9-4316-8481-B2148CC6B5D2}"/>
    <dgm:cxn modelId="{3B205836-DC8C-47E1-9785-33F6AC455B5C}" type="presOf" srcId="{91A8D8D4-3C52-400D-9198-C8EEA6DA95AC}" destId="{0F938E16-4D3B-4512-8036-26A1FE7E13EC}" srcOrd="0" destOrd="0" presId="urn:microsoft.com/office/officeart/2005/8/layout/hierarchy2"/>
    <dgm:cxn modelId="{5C5BEE3B-D983-45E1-BE36-2D642AB1C621}" type="presOf" srcId="{5FD4B60C-DE37-4F05-A826-062F133B7358}" destId="{224DC3F5-F507-418B-AAF1-06D07D37BCBB}" srcOrd="0" destOrd="0" presId="urn:microsoft.com/office/officeart/2005/8/layout/hierarchy2"/>
    <dgm:cxn modelId="{CDEC2041-66AD-4004-8AFA-E837112A5CFB}" srcId="{1090A220-14D4-4A5B-A8BA-DD45AE559E96}" destId="{5AF00F08-7D05-4246-B290-3E34C39DDEB9}" srcOrd="0" destOrd="0" parTransId="{478C2BE0-3E47-4F98-81D8-5FFC93FC7E41}" sibTransId="{B73DF227-1BAC-4912-B198-D928237441AD}"/>
    <dgm:cxn modelId="{AC2BBE4B-BC74-42F2-8200-5A37E1D54544}" type="presOf" srcId="{9FBEB430-9562-44EF-AA99-A2D1E5F7F20C}" destId="{7CC87DEC-955A-4516-9552-863FE4079F0D}" srcOrd="0" destOrd="0" presId="urn:microsoft.com/office/officeart/2005/8/layout/hierarchy2"/>
    <dgm:cxn modelId="{D2AB304D-867D-40F2-A2EC-DBEF909B696D}" type="presOf" srcId="{D1E80133-BF97-4D25-BB55-47C5F2233CD5}" destId="{DEFFE4E8-D1AE-4D46-A33C-686B68890C54}" srcOrd="0" destOrd="0" presId="urn:microsoft.com/office/officeart/2005/8/layout/hierarchy2"/>
    <dgm:cxn modelId="{0052025D-16E8-4BF8-B0A6-B939146F2D8B}" type="presOf" srcId="{9C3965AE-E2BC-4236-9420-950720E9DED8}" destId="{78311B9C-EB54-4EBF-9672-50E6E3B64FF8}" srcOrd="0" destOrd="0" presId="urn:microsoft.com/office/officeart/2005/8/layout/hierarchy2"/>
    <dgm:cxn modelId="{D417185D-1D14-43D4-BEA8-F1BAEB2C64A6}" srcId="{9C3965AE-E2BC-4236-9420-950720E9DED8}" destId="{1090A220-14D4-4A5B-A8BA-DD45AE559E96}" srcOrd="0" destOrd="0" parTransId="{9DA314FA-687A-4F4B-B79B-6EB9D7B3D532}" sibTransId="{C80C0467-3842-47C7-9116-FEB82C99085D}"/>
    <dgm:cxn modelId="{04995260-5537-43D5-8612-AD669F807862}" type="presOf" srcId="{478C2BE0-3E47-4F98-81D8-5FFC93FC7E41}" destId="{8D5E2860-79BA-4665-8F97-AD40F4995674}" srcOrd="1" destOrd="0" presId="urn:microsoft.com/office/officeart/2005/8/layout/hierarchy2"/>
    <dgm:cxn modelId="{EC21C760-A09E-4CC7-AF96-8D6CEC870B00}" type="presOf" srcId="{599836C8-22B8-4A08-B55F-11060F9917E1}" destId="{98C36B70-FB26-4029-88B2-574B3DF4AE14}" srcOrd="1" destOrd="0" presId="urn:microsoft.com/office/officeart/2005/8/layout/hierarchy2"/>
    <dgm:cxn modelId="{32CFB970-635B-4944-9268-D4DA2234BE4E}" type="presOf" srcId="{E953A1F4-897D-45D1-A90D-F3839CCC3707}" destId="{437ED09F-CCC0-4A7A-9F81-16011E3FDA6D}" srcOrd="1" destOrd="0" presId="urn:microsoft.com/office/officeart/2005/8/layout/hierarchy2"/>
    <dgm:cxn modelId="{ED46C174-DF53-4B28-B978-4A7FF1ADB66D}" srcId="{283AA371-A735-4807-9DE9-2E9DCB0AEF4B}" destId="{DEEED9F7-3245-48A0-991B-D0FDD278B773}" srcOrd="1" destOrd="0" parTransId="{8F8EDFFE-6F7A-48C5-A4A8-BC36589A3EEC}" sibTransId="{F7B36720-BC74-4BB7-9C4D-54245609FFD7}"/>
    <dgm:cxn modelId="{7CCD697C-727A-4F25-9A36-D0236636F949}" type="presOf" srcId="{8F8EDFFE-6F7A-48C5-A4A8-BC36589A3EEC}" destId="{0331E2C1-FD50-4B19-B7EE-51A34094F649}" srcOrd="1" destOrd="0" presId="urn:microsoft.com/office/officeart/2005/8/layout/hierarchy2"/>
    <dgm:cxn modelId="{1078B185-6A22-46D5-9D55-CC4837D4B72D}" srcId="{283AA371-A735-4807-9DE9-2E9DCB0AEF4B}" destId="{58CF8B4B-0F1F-4B56-A144-1E449D648ECF}" srcOrd="0" destOrd="0" parTransId="{E953A1F4-897D-45D1-A90D-F3839CCC3707}" sibTransId="{44F8E5C6-6CDF-49A9-9D74-B87984B8076D}"/>
    <dgm:cxn modelId="{D90C8087-9879-40A4-8612-9689525AA177}" type="presOf" srcId="{EB5BD8B6-02A4-4579-81C1-05D85D583855}" destId="{B144A6DE-8A45-4AF6-B4E8-5668637A0532}" srcOrd="0" destOrd="0" presId="urn:microsoft.com/office/officeart/2005/8/layout/hierarchy2"/>
    <dgm:cxn modelId="{A6FC8B88-843E-4E80-ADEF-7F74042887CB}" srcId="{283AA371-A735-4807-9DE9-2E9DCB0AEF4B}" destId="{5433A70A-CFEC-4F12-80C6-8ED8AA265D72}" srcOrd="3" destOrd="0" parTransId="{EFE87CB7-2DD3-49D3-A9FF-605D935C353C}" sibTransId="{4C25F16B-E147-41B7-BE2D-C0EE39F3F09B}"/>
    <dgm:cxn modelId="{A3E3C494-D757-4FAB-ABBC-BCAC4C18B989}" type="presOf" srcId="{D097F44C-D410-4E7D-85C0-F73EB42870CD}" destId="{2890F195-05A6-4112-8C7A-F5FAFF524BF4}" srcOrd="1" destOrd="0" presId="urn:microsoft.com/office/officeart/2005/8/layout/hierarchy2"/>
    <dgm:cxn modelId="{9F486995-AE4D-43BF-9CD9-12D96DC56F80}" type="presOf" srcId="{61CF2AC1-668E-404F-AD42-4641AD02DD95}" destId="{9368B54B-ED2A-4DEF-B57F-65EF70C50A9F}" srcOrd="0" destOrd="0" presId="urn:microsoft.com/office/officeart/2005/8/layout/hierarchy2"/>
    <dgm:cxn modelId="{F5427595-EB45-4C8E-B6D3-D336C6FD2309}" srcId="{1C409C77-0834-495F-B303-A47237275DA0}" destId="{9FBEB430-9562-44EF-AA99-A2D1E5F7F20C}" srcOrd="0" destOrd="0" parTransId="{238C0058-CBE2-45BD-BE92-288BCEA4410A}" sibTransId="{FB6EA9D9-B690-4010-A695-626E270EE605}"/>
    <dgm:cxn modelId="{34529499-7657-48F1-9D3E-3153A83146D4}" srcId="{1090A220-14D4-4A5B-A8BA-DD45AE559E96}" destId="{91A8D8D4-3C52-400D-9198-C8EEA6DA95AC}" srcOrd="1" destOrd="0" parTransId="{599836C8-22B8-4A08-B55F-11060F9917E1}" sibTransId="{3FDA4F45-CC89-4281-9A29-C090077526D1}"/>
    <dgm:cxn modelId="{BD49C59A-C220-4836-98F2-16BFC18FFBD9}" type="presOf" srcId="{DEEED9F7-3245-48A0-991B-D0FDD278B773}" destId="{8F66270A-E4FB-42E1-8B73-75D1AA8F19B6}" srcOrd="0" destOrd="0" presId="urn:microsoft.com/office/officeart/2005/8/layout/hierarchy2"/>
    <dgm:cxn modelId="{4EC9FC9E-DFA2-4CFF-94BB-F39F7EC612AE}" srcId="{5AF00F08-7D05-4246-B290-3E34C39DDEB9}" destId="{1C409C77-0834-495F-B303-A47237275DA0}" srcOrd="0" destOrd="0" parTransId="{EB5BD8B6-02A4-4579-81C1-05D85D583855}" sibTransId="{41C012FA-CE0C-4646-93F1-C0F8EF0789CC}"/>
    <dgm:cxn modelId="{0CDC5BA0-2E80-4D64-849A-80393C815C10}" type="presOf" srcId="{599836C8-22B8-4A08-B55F-11060F9917E1}" destId="{27F01258-6F76-417D-9645-F07FBF6D8FDA}" srcOrd="0" destOrd="0" presId="urn:microsoft.com/office/officeart/2005/8/layout/hierarchy2"/>
    <dgm:cxn modelId="{6457E6A2-7E7A-4024-92CB-9EBAEA0414E2}" type="presOf" srcId="{E953A1F4-897D-45D1-A90D-F3839CCC3707}" destId="{B4468318-2401-4756-B4CF-F83F311CAFF6}" srcOrd="0" destOrd="0" presId="urn:microsoft.com/office/officeart/2005/8/layout/hierarchy2"/>
    <dgm:cxn modelId="{290AE9A7-E6F2-4C5A-9097-4D5C6B476FF7}" type="presOf" srcId="{1C409C77-0834-495F-B303-A47237275DA0}" destId="{5386ADB6-4BF4-4643-9534-CCF2CAD03853}" srcOrd="0" destOrd="0" presId="urn:microsoft.com/office/officeart/2005/8/layout/hierarchy2"/>
    <dgm:cxn modelId="{111CE3B3-6743-4D4F-A35C-54D36F4A8BD6}" type="presOf" srcId="{D097F44C-D410-4E7D-85C0-F73EB42870CD}" destId="{F3804652-5633-445B-AE63-9D3F9EF8D247}" srcOrd="0" destOrd="0" presId="urn:microsoft.com/office/officeart/2005/8/layout/hierarchy2"/>
    <dgm:cxn modelId="{105770C9-870F-44B5-83B3-031B01251F69}" type="presOf" srcId="{478C2BE0-3E47-4F98-81D8-5FFC93FC7E41}" destId="{CD376668-54F1-4E68-BF2A-8B842F7767B3}" srcOrd="0" destOrd="0" presId="urn:microsoft.com/office/officeart/2005/8/layout/hierarchy2"/>
    <dgm:cxn modelId="{6B5ABCCC-5130-420A-B222-92DC1B23DDCE}" type="presOf" srcId="{1090A220-14D4-4A5B-A8BA-DD45AE559E96}" destId="{B5393F7C-076A-4D2B-BD61-FF8721C2C257}" srcOrd="0" destOrd="0" presId="urn:microsoft.com/office/officeart/2005/8/layout/hierarchy2"/>
    <dgm:cxn modelId="{C9168AD4-6CFD-4AA7-A5B4-18126D8F2095}" type="presOf" srcId="{EFE87CB7-2DD3-49D3-A9FF-605D935C353C}" destId="{AB668A92-03E5-47F5-B832-017198F5EECA}" srcOrd="1" destOrd="0" presId="urn:microsoft.com/office/officeart/2005/8/layout/hierarchy2"/>
    <dgm:cxn modelId="{59CE1EE9-DC7F-4D7F-AE42-A8D36845838F}" srcId="{5AF00F08-7D05-4246-B290-3E34C39DDEB9}" destId="{283AA371-A735-4807-9DE9-2E9DCB0AEF4B}" srcOrd="1" destOrd="0" parTransId="{D097F44C-D410-4E7D-85C0-F73EB42870CD}" sibTransId="{D1CF9CA6-6FDF-446B-BF5D-B3C5802F8370}"/>
    <dgm:cxn modelId="{02DF56EA-B312-4788-9406-B36F2589BE92}" type="presOf" srcId="{238C0058-CBE2-45BD-BE92-288BCEA4410A}" destId="{1AF3844B-E1D8-40F4-A9EA-03905A9D0A73}" srcOrd="1" destOrd="0" presId="urn:microsoft.com/office/officeart/2005/8/layout/hierarchy2"/>
    <dgm:cxn modelId="{553B8EEA-92B6-497A-B4F2-AA8700577326}" type="presOf" srcId="{5433A70A-CFEC-4F12-80C6-8ED8AA265D72}" destId="{3B498CCB-E132-4225-BB8F-A7A10374E24C}" srcOrd="0" destOrd="0" presId="urn:microsoft.com/office/officeart/2005/8/layout/hierarchy2"/>
    <dgm:cxn modelId="{686931F6-2DAD-4C0F-A45C-51419150164F}" type="presOf" srcId="{EFE87CB7-2DD3-49D3-A9FF-605D935C353C}" destId="{19B78CD0-B5A1-4FFE-AE63-8BFCADE96B34}" srcOrd="0" destOrd="0" presId="urn:microsoft.com/office/officeart/2005/8/layout/hierarchy2"/>
    <dgm:cxn modelId="{BE1866A8-15D0-4F7A-8997-6D821218D789}" type="presParOf" srcId="{78311B9C-EB54-4EBF-9672-50E6E3B64FF8}" destId="{32A1E31B-6A12-4FF2-84AC-A151E4EE0AF7}" srcOrd="0" destOrd="0" presId="urn:microsoft.com/office/officeart/2005/8/layout/hierarchy2"/>
    <dgm:cxn modelId="{025BEAE6-2204-4742-A705-0142E827B943}" type="presParOf" srcId="{32A1E31B-6A12-4FF2-84AC-A151E4EE0AF7}" destId="{B5393F7C-076A-4D2B-BD61-FF8721C2C257}" srcOrd="0" destOrd="0" presId="urn:microsoft.com/office/officeart/2005/8/layout/hierarchy2"/>
    <dgm:cxn modelId="{6AA655EB-DF5E-4A68-853B-D6B32651CBE0}" type="presParOf" srcId="{32A1E31B-6A12-4FF2-84AC-A151E4EE0AF7}" destId="{371160D4-77AD-47BB-BEB1-053928AA7AB6}" srcOrd="1" destOrd="0" presId="urn:microsoft.com/office/officeart/2005/8/layout/hierarchy2"/>
    <dgm:cxn modelId="{27B4FC96-9263-487F-AE26-1539DFA9FCF5}" type="presParOf" srcId="{371160D4-77AD-47BB-BEB1-053928AA7AB6}" destId="{CD376668-54F1-4E68-BF2A-8B842F7767B3}" srcOrd="0" destOrd="0" presId="urn:microsoft.com/office/officeart/2005/8/layout/hierarchy2"/>
    <dgm:cxn modelId="{F33B0F06-9DCD-48A5-B51C-B29030113131}" type="presParOf" srcId="{CD376668-54F1-4E68-BF2A-8B842F7767B3}" destId="{8D5E2860-79BA-4665-8F97-AD40F4995674}" srcOrd="0" destOrd="0" presId="urn:microsoft.com/office/officeart/2005/8/layout/hierarchy2"/>
    <dgm:cxn modelId="{2FBDC4C5-8C5C-4306-AF2B-252F9C7D3685}" type="presParOf" srcId="{371160D4-77AD-47BB-BEB1-053928AA7AB6}" destId="{18590555-A8DE-46FB-A848-F8E3CD4AFB77}" srcOrd="1" destOrd="0" presId="urn:microsoft.com/office/officeart/2005/8/layout/hierarchy2"/>
    <dgm:cxn modelId="{0EDB0EAE-6A43-4D32-AEB9-2AF13FE91883}" type="presParOf" srcId="{18590555-A8DE-46FB-A848-F8E3CD4AFB77}" destId="{BCFD2EA6-0575-4157-AEF7-C3AD55E9CC31}" srcOrd="0" destOrd="0" presId="urn:microsoft.com/office/officeart/2005/8/layout/hierarchy2"/>
    <dgm:cxn modelId="{404F85E8-D742-4A82-80AA-16B6B924E5BE}" type="presParOf" srcId="{18590555-A8DE-46FB-A848-F8E3CD4AFB77}" destId="{F79BED08-55F9-4485-8F56-F5C470748DB3}" srcOrd="1" destOrd="0" presId="urn:microsoft.com/office/officeart/2005/8/layout/hierarchy2"/>
    <dgm:cxn modelId="{659A308A-4602-4CB8-ACF9-1835A33667C4}" type="presParOf" srcId="{F79BED08-55F9-4485-8F56-F5C470748DB3}" destId="{B144A6DE-8A45-4AF6-B4E8-5668637A0532}" srcOrd="0" destOrd="0" presId="urn:microsoft.com/office/officeart/2005/8/layout/hierarchy2"/>
    <dgm:cxn modelId="{D421B1A1-EA86-4002-A041-ECA46C3F64B9}" type="presParOf" srcId="{B144A6DE-8A45-4AF6-B4E8-5668637A0532}" destId="{CF0F7B2A-6597-4E07-8588-C0D1C7FF93EB}" srcOrd="0" destOrd="0" presId="urn:microsoft.com/office/officeart/2005/8/layout/hierarchy2"/>
    <dgm:cxn modelId="{F3A51837-8C2D-4F44-BB10-8AA57368ACE7}" type="presParOf" srcId="{F79BED08-55F9-4485-8F56-F5C470748DB3}" destId="{4CC3218E-F262-4E53-9844-C9956DC49591}" srcOrd="1" destOrd="0" presId="urn:microsoft.com/office/officeart/2005/8/layout/hierarchy2"/>
    <dgm:cxn modelId="{887334B3-D6B6-4E5F-854B-6788A9967E49}" type="presParOf" srcId="{4CC3218E-F262-4E53-9844-C9956DC49591}" destId="{5386ADB6-4BF4-4643-9534-CCF2CAD03853}" srcOrd="0" destOrd="0" presId="urn:microsoft.com/office/officeart/2005/8/layout/hierarchy2"/>
    <dgm:cxn modelId="{4F869099-05B5-41DA-9A78-E9BB760FF57C}" type="presParOf" srcId="{4CC3218E-F262-4E53-9844-C9956DC49591}" destId="{FBE77384-3CDA-401D-A032-3FD22D359627}" srcOrd="1" destOrd="0" presId="urn:microsoft.com/office/officeart/2005/8/layout/hierarchy2"/>
    <dgm:cxn modelId="{E0D915C7-011F-4A61-B53B-0283F114F569}" type="presParOf" srcId="{FBE77384-3CDA-401D-A032-3FD22D359627}" destId="{467D0DE1-F4A4-4561-938C-E594B481FA03}" srcOrd="0" destOrd="0" presId="urn:microsoft.com/office/officeart/2005/8/layout/hierarchy2"/>
    <dgm:cxn modelId="{94276E48-9B5B-47AA-8195-53CFC67CC18D}" type="presParOf" srcId="{467D0DE1-F4A4-4561-938C-E594B481FA03}" destId="{1AF3844B-E1D8-40F4-A9EA-03905A9D0A73}" srcOrd="0" destOrd="0" presId="urn:microsoft.com/office/officeart/2005/8/layout/hierarchy2"/>
    <dgm:cxn modelId="{13511F60-20B6-4013-8705-AF8B9607B443}" type="presParOf" srcId="{FBE77384-3CDA-401D-A032-3FD22D359627}" destId="{F6D5B01E-5739-408E-B9E6-B5B0DAAF2D5F}" srcOrd="1" destOrd="0" presId="urn:microsoft.com/office/officeart/2005/8/layout/hierarchy2"/>
    <dgm:cxn modelId="{80626B65-3EAA-41BA-9877-18FE06B123E2}" type="presParOf" srcId="{F6D5B01E-5739-408E-B9E6-B5B0DAAF2D5F}" destId="{7CC87DEC-955A-4516-9552-863FE4079F0D}" srcOrd="0" destOrd="0" presId="urn:microsoft.com/office/officeart/2005/8/layout/hierarchy2"/>
    <dgm:cxn modelId="{C54FB9E3-7991-432E-8491-AAC79285C909}" type="presParOf" srcId="{F6D5B01E-5739-408E-B9E6-B5B0DAAF2D5F}" destId="{AEE50C8A-41CE-4FE3-B4E2-9414332B3B24}" srcOrd="1" destOrd="0" presId="urn:microsoft.com/office/officeart/2005/8/layout/hierarchy2"/>
    <dgm:cxn modelId="{32CF954B-87B7-43E0-B817-15803E9BB354}" type="presParOf" srcId="{FBE77384-3CDA-401D-A032-3FD22D359627}" destId="{224DC3F5-F507-418B-AAF1-06D07D37BCBB}" srcOrd="2" destOrd="0" presId="urn:microsoft.com/office/officeart/2005/8/layout/hierarchy2"/>
    <dgm:cxn modelId="{FFD7C3D4-CF10-4A35-B561-F2AE0BA59E1C}" type="presParOf" srcId="{224DC3F5-F507-418B-AAF1-06D07D37BCBB}" destId="{F0E88153-B305-4342-ACA0-B3FD47F1534F}" srcOrd="0" destOrd="0" presId="urn:microsoft.com/office/officeart/2005/8/layout/hierarchy2"/>
    <dgm:cxn modelId="{AA048D36-476E-47FD-8066-CAD19E82A19B}" type="presParOf" srcId="{FBE77384-3CDA-401D-A032-3FD22D359627}" destId="{E3F94322-6F06-456A-A414-1DB5933B34D6}" srcOrd="3" destOrd="0" presId="urn:microsoft.com/office/officeart/2005/8/layout/hierarchy2"/>
    <dgm:cxn modelId="{D7CDFC96-9444-42AD-908E-15C28F1AFE63}" type="presParOf" srcId="{E3F94322-6F06-456A-A414-1DB5933B34D6}" destId="{DEFFE4E8-D1AE-4D46-A33C-686B68890C54}" srcOrd="0" destOrd="0" presId="urn:microsoft.com/office/officeart/2005/8/layout/hierarchy2"/>
    <dgm:cxn modelId="{D14E9F7E-2EE8-4A76-8294-121A27D4C01B}" type="presParOf" srcId="{E3F94322-6F06-456A-A414-1DB5933B34D6}" destId="{F4B6ECF4-8B19-4C1B-AA54-F52CA1DD54BE}" srcOrd="1" destOrd="0" presId="urn:microsoft.com/office/officeart/2005/8/layout/hierarchy2"/>
    <dgm:cxn modelId="{73E6B822-EAD8-4ACF-B790-726E6EA5B214}" type="presParOf" srcId="{F79BED08-55F9-4485-8F56-F5C470748DB3}" destId="{F3804652-5633-445B-AE63-9D3F9EF8D247}" srcOrd="2" destOrd="0" presId="urn:microsoft.com/office/officeart/2005/8/layout/hierarchy2"/>
    <dgm:cxn modelId="{E69ADC6E-6065-40AA-A0BF-EA3FBA8096D7}" type="presParOf" srcId="{F3804652-5633-445B-AE63-9D3F9EF8D247}" destId="{2890F195-05A6-4112-8C7A-F5FAFF524BF4}" srcOrd="0" destOrd="0" presId="urn:microsoft.com/office/officeart/2005/8/layout/hierarchy2"/>
    <dgm:cxn modelId="{2AE2C459-F1B4-4600-BDFC-89CB6FAB90F1}" type="presParOf" srcId="{F79BED08-55F9-4485-8F56-F5C470748DB3}" destId="{8B6525BF-2922-42F9-8253-CD9C76C73624}" srcOrd="3" destOrd="0" presId="urn:microsoft.com/office/officeart/2005/8/layout/hierarchy2"/>
    <dgm:cxn modelId="{282D63D1-7726-4651-A87E-D39D58A9EF96}" type="presParOf" srcId="{8B6525BF-2922-42F9-8253-CD9C76C73624}" destId="{AD1F1D6D-4800-4B19-A109-4717D069E591}" srcOrd="0" destOrd="0" presId="urn:microsoft.com/office/officeart/2005/8/layout/hierarchy2"/>
    <dgm:cxn modelId="{AE21BFBA-3551-4E30-9D08-7E7F71B6642C}" type="presParOf" srcId="{8B6525BF-2922-42F9-8253-CD9C76C73624}" destId="{DA2092E7-37AB-4EEA-91FB-C554D22386E2}" srcOrd="1" destOrd="0" presId="urn:microsoft.com/office/officeart/2005/8/layout/hierarchy2"/>
    <dgm:cxn modelId="{C96F5B11-26A7-48D4-A4F1-4725F21FCB99}" type="presParOf" srcId="{DA2092E7-37AB-4EEA-91FB-C554D22386E2}" destId="{B4468318-2401-4756-B4CF-F83F311CAFF6}" srcOrd="0" destOrd="0" presId="urn:microsoft.com/office/officeart/2005/8/layout/hierarchy2"/>
    <dgm:cxn modelId="{88E5C88B-013B-4D53-83BC-D0CD6C42EDF4}" type="presParOf" srcId="{B4468318-2401-4756-B4CF-F83F311CAFF6}" destId="{437ED09F-CCC0-4A7A-9F81-16011E3FDA6D}" srcOrd="0" destOrd="0" presId="urn:microsoft.com/office/officeart/2005/8/layout/hierarchy2"/>
    <dgm:cxn modelId="{C68E6770-15CD-4E18-8D55-08ECF6D00193}" type="presParOf" srcId="{DA2092E7-37AB-4EEA-91FB-C554D22386E2}" destId="{233274A5-9FCA-4CB6-B6A5-EAAD4D9F052E}" srcOrd="1" destOrd="0" presId="urn:microsoft.com/office/officeart/2005/8/layout/hierarchy2"/>
    <dgm:cxn modelId="{803C6A8B-5B31-4414-B72B-6C49F2135745}" type="presParOf" srcId="{233274A5-9FCA-4CB6-B6A5-EAAD4D9F052E}" destId="{CA869F4D-B619-4826-9BC3-4EE810D85096}" srcOrd="0" destOrd="0" presId="urn:microsoft.com/office/officeart/2005/8/layout/hierarchy2"/>
    <dgm:cxn modelId="{E655D9B6-C0EE-4EE9-8034-E8B0C5CB46C6}" type="presParOf" srcId="{233274A5-9FCA-4CB6-B6A5-EAAD4D9F052E}" destId="{DB0AE094-8FB8-45A0-B15A-6AC402ECE3F7}" srcOrd="1" destOrd="0" presId="urn:microsoft.com/office/officeart/2005/8/layout/hierarchy2"/>
    <dgm:cxn modelId="{F28D6658-FCDB-42A1-A324-F8EBF26649A4}" type="presParOf" srcId="{DA2092E7-37AB-4EEA-91FB-C554D22386E2}" destId="{01E02F12-BF6D-4D83-B419-2B5D9EC50DE1}" srcOrd="2" destOrd="0" presId="urn:microsoft.com/office/officeart/2005/8/layout/hierarchy2"/>
    <dgm:cxn modelId="{AA119631-FF3A-4D04-A7FA-576C13ACD7EE}" type="presParOf" srcId="{01E02F12-BF6D-4D83-B419-2B5D9EC50DE1}" destId="{0331E2C1-FD50-4B19-B7EE-51A34094F649}" srcOrd="0" destOrd="0" presId="urn:microsoft.com/office/officeart/2005/8/layout/hierarchy2"/>
    <dgm:cxn modelId="{1D4F12E9-3F84-47D9-A49C-B62CC5C76F12}" type="presParOf" srcId="{DA2092E7-37AB-4EEA-91FB-C554D22386E2}" destId="{356F7A92-A5D7-4693-A9B4-EE9ADEF82EAF}" srcOrd="3" destOrd="0" presId="urn:microsoft.com/office/officeart/2005/8/layout/hierarchy2"/>
    <dgm:cxn modelId="{3E897EBF-9B65-4AC0-9955-0EC2FEC0F0B2}" type="presParOf" srcId="{356F7A92-A5D7-4693-A9B4-EE9ADEF82EAF}" destId="{8F66270A-E4FB-42E1-8B73-75D1AA8F19B6}" srcOrd="0" destOrd="0" presId="urn:microsoft.com/office/officeart/2005/8/layout/hierarchy2"/>
    <dgm:cxn modelId="{598F6EC0-AF9F-46F7-8944-F179C126FF14}" type="presParOf" srcId="{356F7A92-A5D7-4693-A9B4-EE9ADEF82EAF}" destId="{E74616C7-92F2-454D-948E-2A6D0182A1C0}" srcOrd="1" destOrd="0" presId="urn:microsoft.com/office/officeart/2005/8/layout/hierarchy2"/>
    <dgm:cxn modelId="{192CA469-F175-4771-9BFF-C1F34315E749}" type="presParOf" srcId="{DA2092E7-37AB-4EEA-91FB-C554D22386E2}" destId="{B8AD1179-E282-40F7-8720-08A38180F9B3}" srcOrd="4" destOrd="0" presId="urn:microsoft.com/office/officeart/2005/8/layout/hierarchy2"/>
    <dgm:cxn modelId="{F24836F2-7EEA-4293-BC7C-C501176897A9}" type="presParOf" srcId="{B8AD1179-E282-40F7-8720-08A38180F9B3}" destId="{4998F734-C1F1-4F4A-908D-801B27D285BB}" srcOrd="0" destOrd="0" presId="urn:microsoft.com/office/officeart/2005/8/layout/hierarchy2"/>
    <dgm:cxn modelId="{F09DA4E4-E98E-47D3-B733-D4CC9CB182CB}" type="presParOf" srcId="{DA2092E7-37AB-4EEA-91FB-C554D22386E2}" destId="{211AA3D9-1E78-48FF-AE79-51F0F7A8DB6D}" srcOrd="5" destOrd="0" presId="urn:microsoft.com/office/officeart/2005/8/layout/hierarchy2"/>
    <dgm:cxn modelId="{067049F8-C04B-41B7-AEE1-0D3C35658699}" type="presParOf" srcId="{211AA3D9-1E78-48FF-AE79-51F0F7A8DB6D}" destId="{9368B54B-ED2A-4DEF-B57F-65EF70C50A9F}" srcOrd="0" destOrd="0" presId="urn:microsoft.com/office/officeart/2005/8/layout/hierarchy2"/>
    <dgm:cxn modelId="{D957F975-96D6-431E-8836-62646D79583F}" type="presParOf" srcId="{211AA3D9-1E78-48FF-AE79-51F0F7A8DB6D}" destId="{C288EFF8-A43F-4139-8A67-11A4310653CF}" srcOrd="1" destOrd="0" presId="urn:microsoft.com/office/officeart/2005/8/layout/hierarchy2"/>
    <dgm:cxn modelId="{63FBC29F-A9B4-4E83-ABAF-44E787AE0A07}" type="presParOf" srcId="{DA2092E7-37AB-4EEA-91FB-C554D22386E2}" destId="{19B78CD0-B5A1-4FFE-AE63-8BFCADE96B34}" srcOrd="6" destOrd="0" presId="urn:microsoft.com/office/officeart/2005/8/layout/hierarchy2"/>
    <dgm:cxn modelId="{6582A3CE-C991-4D9F-AE88-DEB8C455164B}" type="presParOf" srcId="{19B78CD0-B5A1-4FFE-AE63-8BFCADE96B34}" destId="{AB668A92-03E5-47F5-B832-017198F5EECA}" srcOrd="0" destOrd="0" presId="urn:microsoft.com/office/officeart/2005/8/layout/hierarchy2"/>
    <dgm:cxn modelId="{9E670977-2EC1-4099-9D7F-2010901C1FF5}" type="presParOf" srcId="{DA2092E7-37AB-4EEA-91FB-C554D22386E2}" destId="{6FD4C9ED-7F11-4CDF-82C6-666B4A6540A6}" srcOrd="7" destOrd="0" presId="urn:microsoft.com/office/officeart/2005/8/layout/hierarchy2"/>
    <dgm:cxn modelId="{BAB49CE8-2FAB-4779-BC3E-D11280A172BF}" type="presParOf" srcId="{6FD4C9ED-7F11-4CDF-82C6-666B4A6540A6}" destId="{3B498CCB-E132-4225-BB8F-A7A10374E24C}" srcOrd="0" destOrd="0" presId="urn:microsoft.com/office/officeart/2005/8/layout/hierarchy2"/>
    <dgm:cxn modelId="{E87341F9-8160-4503-85C1-51C893A1F40C}" type="presParOf" srcId="{6FD4C9ED-7F11-4CDF-82C6-666B4A6540A6}" destId="{6CCEFED6-F0CD-45A4-BC64-CD19CAA56616}" srcOrd="1" destOrd="0" presId="urn:microsoft.com/office/officeart/2005/8/layout/hierarchy2"/>
    <dgm:cxn modelId="{4FD8D8F3-685D-4341-B6C1-142DC6BAA3FD}" type="presParOf" srcId="{371160D4-77AD-47BB-BEB1-053928AA7AB6}" destId="{27F01258-6F76-417D-9645-F07FBF6D8FDA}" srcOrd="2" destOrd="0" presId="urn:microsoft.com/office/officeart/2005/8/layout/hierarchy2"/>
    <dgm:cxn modelId="{7B4A216C-9147-49D0-9897-D803E127B270}" type="presParOf" srcId="{27F01258-6F76-417D-9645-F07FBF6D8FDA}" destId="{98C36B70-FB26-4029-88B2-574B3DF4AE14}" srcOrd="0" destOrd="0" presId="urn:microsoft.com/office/officeart/2005/8/layout/hierarchy2"/>
    <dgm:cxn modelId="{8F3C53F8-F210-495C-9F37-D57D819FF61A}" type="presParOf" srcId="{371160D4-77AD-47BB-BEB1-053928AA7AB6}" destId="{E56F50CE-BDA1-4750-909B-42ABE0DCE97F}" srcOrd="3" destOrd="0" presId="urn:microsoft.com/office/officeart/2005/8/layout/hierarchy2"/>
    <dgm:cxn modelId="{4D9D8526-5C40-4558-AE6C-7174CE624774}" type="presParOf" srcId="{E56F50CE-BDA1-4750-909B-42ABE0DCE97F}" destId="{0F938E16-4D3B-4512-8036-26A1FE7E13EC}" srcOrd="0" destOrd="0" presId="urn:microsoft.com/office/officeart/2005/8/layout/hierarchy2"/>
    <dgm:cxn modelId="{58DBB866-085D-4FA4-B74F-011665E0245E}" type="presParOf" srcId="{E56F50CE-BDA1-4750-909B-42ABE0DCE97F}" destId="{71FBCAEB-0E5E-44CB-B733-00D0F8FC1F7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93F7C-076A-4D2B-BD61-FF8721C2C257}">
      <dsp:nvSpPr>
        <dsp:cNvPr id="0" name=""/>
        <dsp:cNvSpPr/>
      </dsp:nvSpPr>
      <dsp:spPr>
        <a:xfrm>
          <a:off x="1068685" y="1441830"/>
          <a:ext cx="1001431" cy="500715"/>
        </a:xfrm>
        <a:prstGeom prst="roundRect">
          <a:avLst>
            <a:gd name="adj" fmla="val 10000"/>
          </a:avLst>
        </a:prstGeom>
        <a:solidFill>
          <a:schemeClr val="lt1"/>
        </a:solidFill>
        <a:ln w="285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Game theory</a:t>
          </a:r>
          <a:endParaRPr lang="en-AU" sz="1100" kern="1200" dirty="0"/>
        </a:p>
      </dsp:txBody>
      <dsp:txXfrm>
        <a:off x="1083350" y="1456495"/>
        <a:ext cx="972101" cy="471385"/>
      </dsp:txXfrm>
    </dsp:sp>
    <dsp:sp modelId="{CD376668-54F1-4E68-BF2A-8B842F7767B3}">
      <dsp:nvSpPr>
        <dsp:cNvPr id="0" name=""/>
        <dsp:cNvSpPr/>
      </dsp:nvSpPr>
      <dsp:spPr>
        <a:xfrm rot="19457599">
          <a:off x="2023750" y="1534916"/>
          <a:ext cx="493306" cy="26630"/>
        </a:xfrm>
        <a:custGeom>
          <a:avLst/>
          <a:gdLst/>
          <a:ahLst/>
          <a:cxnLst/>
          <a:rect l="0" t="0" r="0" b="0"/>
          <a:pathLst>
            <a:path>
              <a:moveTo>
                <a:pt x="0" y="13315"/>
              </a:moveTo>
              <a:lnTo>
                <a:pt x="493306" y="13315"/>
              </a:lnTo>
            </a:path>
          </a:pathLst>
        </a:cu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258071" y="1535899"/>
        <a:ext cx="24665" cy="24665"/>
      </dsp:txXfrm>
    </dsp:sp>
    <dsp:sp modelId="{BCFD2EA6-0575-4157-AEF7-C3AD55E9CC31}">
      <dsp:nvSpPr>
        <dsp:cNvPr id="0" name=""/>
        <dsp:cNvSpPr/>
      </dsp:nvSpPr>
      <dsp:spPr>
        <a:xfrm>
          <a:off x="2470690" y="1153918"/>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kern="1200" dirty="0">
              <a:effectLst/>
            </a:rPr>
            <a:t>Non-cooperative games</a:t>
          </a:r>
          <a:endParaRPr lang="en-AU" sz="1100" b="0" kern="1200" dirty="0">
            <a:effectLst/>
          </a:endParaRPr>
        </a:p>
      </dsp:txBody>
      <dsp:txXfrm>
        <a:off x="2485355" y="1168583"/>
        <a:ext cx="972101" cy="471385"/>
      </dsp:txXfrm>
    </dsp:sp>
    <dsp:sp modelId="{B144A6DE-8A45-4AF6-B4E8-5668637A0532}">
      <dsp:nvSpPr>
        <dsp:cNvPr id="0" name=""/>
        <dsp:cNvSpPr/>
      </dsp:nvSpPr>
      <dsp:spPr>
        <a:xfrm rot="17692822">
          <a:off x="3196357" y="959093"/>
          <a:ext cx="952100" cy="26630"/>
        </a:xfrm>
        <a:custGeom>
          <a:avLst/>
          <a:gdLst/>
          <a:ahLst/>
          <a:cxnLst/>
          <a:rect l="0" t="0" r="0" b="0"/>
          <a:pathLst>
            <a:path>
              <a:moveTo>
                <a:pt x="0" y="13315"/>
              </a:moveTo>
              <a:lnTo>
                <a:pt x="952100" y="1331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3648605" y="948606"/>
        <a:ext cx="47605" cy="47605"/>
      </dsp:txXfrm>
    </dsp:sp>
    <dsp:sp modelId="{5386ADB6-4BF4-4643-9534-CCF2CAD03853}">
      <dsp:nvSpPr>
        <dsp:cNvPr id="0" name=""/>
        <dsp:cNvSpPr/>
      </dsp:nvSpPr>
      <dsp:spPr>
        <a:xfrm>
          <a:off x="3872694" y="290183"/>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dirty="0">
              <a:effectLst/>
            </a:rPr>
            <a:t>Static games</a:t>
          </a:r>
          <a:endParaRPr lang="en-AU" sz="1100" b="0" kern="1200" dirty="0">
            <a:effectLst/>
          </a:endParaRPr>
        </a:p>
      </dsp:txBody>
      <dsp:txXfrm>
        <a:off x="3887359" y="304848"/>
        <a:ext cx="972101" cy="471385"/>
      </dsp:txXfrm>
    </dsp:sp>
    <dsp:sp modelId="{467D0DE1-F4A4-4561-938C-E594B481FA03}">
      <dsp:nvSpPr>
        <dsp:cNvPr id="0" name=""/>
        <dsp:cNvSpPr/>
      </dsp:nvSpPr>
      <dsp:spPr>
        <a:xfrm rot="19457599">
          <a:off x="4827758" y="383270"/>
          <a:ext cx="493306" cy="26630"/>
        </a:xfrm>
        <a:custGeom>
          <a:avLst/>
          <a:gdLst/>
          <a:ahLst/>
          <a:cxnLst/>
          <a:rect l="0" t="0" r="0" b="0"/>
          <a:pathLst>
            <a:path>
              <a:moveTo>
                <a:pt x="0" y="13315"/>
              </a:moveTo>
              <a:lnTo>
                <a:pt x="493306" y="1331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5062079" y="384253"/>
        <a:ext cx="24665" cy="24665"/>
      </dsp:txXfrm>
    </dsp:sp>
    <dsp:sp modelId="{7CC87DEC-955A-4516-9552-863FE4079F0D}">
      <dsp:nvSpPr>
        <dsp:cNvPr id="0" name=""/>
        <dsp:cNvSpPr/>
      </dsp:nvSpPr>
      <dsp:spPr>
        <a:xfrm>
          <a:off x="5274698" y="2272"/>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dirty="0">
              <a:effectLst/>
            </a:rPr>
            <a:t>Complete  information</a:t>
          </a:r>
          <a:endParaRPr lang="en-AU" sz="1100" b="0" kern="1200" dirty="0">
            <a:effectLst/>
          </a:endParaRPr>
        </a:p>
      </dsp:txBody>
      <dsp:txXfrm>
        <a:off x="5289363" y="16937"/>
        <a:ext cx="972101" cy="471385"/>
      </dsp:txXfrm>
    </dsp:sp>
    <dsp:sp modelId="{224DC3F5-F507-418B-AAF1-06D07D37BCBB}">
      <dsp:nvSpPr>
        <dsp:cNvPr id="0" name=""/>
        <dsp:cNvSpPr/>
      </dsp:nvSpPr>
      <dsp:spPr>
        <a:xfrm rot="2142401">
          <a:off x="4827758" y="671182"/>
          <a:ext cx="493306" cy="26630"/>
        </a:xfrm>
        <a:custGeom>
          <a:avLst/>
          <a:gdLst/>
          <a:ahLst/>
          <a:cxnLst/>
          <a:rect l="0" t="0" r="0" b="0"/>
          <a:pathLst>
            <a:path>
              <a:moveTo>
                <a:pt x="0" y="13315"/>
              </a:moveTo>
              <a:lnTo>
                <a:pt x="493306" y="1331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5062079" y="672164"/>
        <a:ext cx="24665" cy="24665"/>
      </dsp:txXfrm>
    </dsp:sp>
    <dsp:sp modelId="{DEFFE4E8-D1AE-4D46-A33C-686B68890C54}">
      <dsp:nvSpPr>
        <dsp:cNvPr id="0" name=""/>
        <dsp:cNvSpPr/>
      </dsp:nvSpPr>
      <dsp:spPr>
        <a:xfrm>
          <a:off x="5274698" y="578095"/>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dirty="0">
              <a:effectLst/>
            </a:rPr>
            <a:t>Incomplete information</a:t>
          </a:r>
          <a:endParaRPr lang="en-AU" sz="1100" b="0" kern="1200" dirty="0">
            <a:effectLst/>
          </a:endParaRPr>
        </a:p>
      </dsp:txBody>
      <dsp:txXfrm>
        <a:off x="5289363" y="592760"/>
        <a:ext cx="972101" cy="471385"/>
      </dsp:txXfrm>
    </dsp:sp>
    <dsp:sp modelId="{F3804652-5633-445B-AE63-9D3F9EF8D247}">
      <dsp:nvSpPr>
        <dsp:cNvPr id="0" name=""/>
        <dsp:cNvSpPr/>
      </dsp:nvSpPr>
      <dsp:spPr>
        <a:xfrm rot="3907178">
          <a:off x="3196357" y="1822828"/>
          <a:ext cx="952100" cy="26630"/>
        </a:xfrm>
        <a:custGeom>
          <a:avLst/>
          <a:gdLst/>
          <a:ahLst/>
          <a:cxnLst/>
          <a:rect l="0" t="0" r="0" b="0"/>
          <a:pathLst>
            <a:path>
              <a:moveTo>
                <a:pt x="0" y="13315"/>
              </a:moveTo>
              <a:lnTo>
                <a:pt x="952100" y="1331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3648605" y="1812341"/>
        <a:ext cx="47605" cy="47605"/>
      </dsp:txXfrm>
    </dsp:sp>
    <dsp:sp modelId="{AD1F1D6D-4800-4B19-A109-4717D069E591}">
      <dsp:nvSpPr>
        <dsp:cNvPr id="0" name=""/>
        <dsp:cNvSpPr/>
      </dsp:nvSpPr>
      <dsp:spPr>
        <a:xfrm>
          <a:off x="3872694" y="2017653"/>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dirty="0">
              <a:effectLst/>
            </a:rPr>
            <a:t>Dynamic games</a:t>
          </a:r>
          <a:endParaRPr lang="en-AU" sz="1100" b="0" kern="1200" dirty="0">
            <a:effectLst/>
          </a:endParaRPr>
        </a:p>
      </dsp:txBody>
      <dsp:txXfrm>
        <a:off x="3887359" y="2032318"/>
        <a:ext cx="972101" cy="471385"/>
      </dsp:txXfrm>
    </dsp:sp>
    <dsp:sp modelId="{B4468318-2401-4756-B4CF-F83F311CAFF6}">
      <dsp:nvSpPr>
        <dsp:cNvPr id="0" name=""/>
        <dsp:cNvSpPr/>
      </dsp:nvSpPr>
      <dsp:spPr>
        <a:xfrm rot="17692822">
          <a:off x="4598361" y="1822828"/>
          <a:ext cx="952100" cy="26630"/>
        </a:xfrm>
        <a:custGeom>
          <a:avLst/>
          <a:gdLst/>
          <a:ahLst/>
          <a:cxnLst/>
          <a:rect l="0" t="0" r="0" b="0"/>
          <a:pathLst>
            <a:path>
              <a:moveTo>
                <a:pt x="0" y="13315"/>
              </a:moveTo>
              <a:lnTo>
                <a:pt x="952100" y="1331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5050609" y="1812341"/>
        <a:ext cx="47605" cy="47605"/>
      </dsp:txXfrm>
    </dsp:sp>
    <dsp:sp modelId="{CA869F4D-B619-4826-9BC3-4EE810D85096}">
      <dsp:nvSpPr>
        <dsp:cNvPr id="0" name=""/>
        <dsp:cNvSpPr/>
      </dsp:nvSpPr>
      <dsp:spPr>
        <a:xfrm>
          <a:off x="5274698" y="1153918"/>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dirty="0">
              <a:effectLst/>
            </a:rPr>
            <a:t>Complete &amp; perfect information</a:t>
          </a:r>
          <a:endParaRPr lang="en-AU" sz="1100" b="0" kern="1200" dirty="0">
            <a:effectLst/>
          </a:endParaRPr>
        </a:p>
      </dsp:txBody>
      <dsp:txXfrm>
        <a:off x="5289363" y="1168583"/>
        <a:ext cx="972101" cy="471385"/>
      </dsp:txXfrm>
    </dsp:sp>
    <dsp:sp modelId="{01E02F12-BF6D-4D83-B419-2B5D9EC50DE1}">
      <dsp:nvSpPr>
        <dsp:cNvPr id="0" name=""/>
        <dsp:cNvSpPr/>
      </dsp:nvSpPr>
      <dsp:spPr>
        <a:xfrm rot="19457599">
          <a:off x="4827758" y="2110739"/>
          <a:ext cx="493306" cy="26630"/>
        </a:xfrm>
        <a:custGeom>
          <a:avLst/>
          <a:gdLst/>
          <a:ahLst/>
          <a:cxnLst/>
          <a:rect l="0" t="0" r="0" b="0"/>
          <a:pathLst>
            <a:path>
              <a:moveTo>
                <a:pt x="0" y="13315"/>
              </a:moveTo>
              <a:lnTo>
                <a:pt x="493306" y="1331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5062079" y="2111722"/>
        <a:ext cx="24665" cy="24665"/>
      </dsp:txXfrm>
    </dsp:sp>
    <dsp:sp modelId="{8F66270A-E4FB-42E1-8B73-75D1AA8F19B6}">
      <dsp:nvSpPr>
        <dsp:cNvPr id="0" name=""/>
        <dsp:cNvSpPr/>
      </dsp:nvSpPr>
      <dsp:spPr>
        <a:xfrm>
          <a:off x="5274698" y="1729741"/>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dirty="0">
              <a:effectLst/>
            </a:rPr>
            <a:t>Complete &amp; imperfect information</a:t>
          </a:r>
          <a:endParaRPr lang="en-AU" sz="1100" b="0" kern="1200" dirty="0">
            <a:effectLst/>
          </a:endParaRPr>
        </a:p>
      </dsp:txBody>
      <dsp:txXfrm>
        <a:off x="5289363" y="1744406"/>
        <a:ext cx="972101" cy="471385"/>
      </dsp:txXfrm>
    </dsp:sp>
    <dsp:sp modelId="{B8AD1179-E282-40F7-8720-08A38180F9B3}">
      <dsp:nvSpPr>
        <dsp:cNvPr id="0" name=""/>
        <dsp:cNvSpPr/>
      </dsp:nvSpPr>
      <dsp:spPr>
        <a:xfrm rot="2142401">
          <a:off x="4827758" y="2398651"/>
          <a:ext cx="493306" cy="26630"/>
        </a:xfrm>
        <a:custGeom>
          <a:avLst/>
          <a:gdLst/>
          <a:ahLst/>
          <a:cxnLst/>
          <a:rect l="0" t="0" r="0" b="0"/>
          <a:pathLst>
            <a:path>
              <a:moveTo>
                <a:pt x="0" y="13315"/>
              </a:moveTo>
              <a:lnTo>
                <a:pt x="493306" y="1331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5062079" y="2399634"/>
        <a:ext cx="24665" cy="24665"/>
      </dsp:txXfrm>
    </dsp:sp>
    <dsp:sp modelId="{9368B54B-ED2A-4DEF-B57F-65EF70C50A9F}">
      <dsp:nvSpPr>
        <dsp:cNvPr id="0" name=""/>
        <dsp:cNvSpPr/>
      </dsp:nvSpPr>
      <dsp:spPr>
        <a:xfrm>
          <a:off x="5274698" y="2305564"/>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dirty="0">
              <a:effectLst/>
            </a:rPr>
            <a:t>Incomplete &amp; perfect information</a:t>
          </a:r>
          <a:endParaRPr lang="en-AU" sz="1100" b="0" kern="1200" dirty="0">
            <a:effectLst/>
          </a:endParaRPr>
        </a:p>
      </dsp:txBody>
      <dsp:txXfrm>
        <a:off x="5289363" y="2320229"/>
        <a:ext cx="972101" cy="471385"/>
      </dsp:txXfrm>
    </dsp:sp>
    <dsp:sp modelId="{19B78CD0-B5A1-4FFE-AE63-8BFCADE96B34}">
      <dsp:nvSpPr>
        <dsp:cNvPr id="0" name=""/>
        <dsp:cNvSpPr/>
      </dsp:nvSpPr>
      <dsp:spPr>
        <a:xfrm rot="3907178">
          <a:off x="4598361" y="2686563"/>
          <a:ext cx="952100" cy="26630"/>
        </a:xfrm>
        <a:custGeom>
          <a:avLst/>
          <a:gdLst/>
          <a:ahLst/>
          <a:cxnLst/>
          <a:rect l="0" t="0" r="0" b="0"/>
          <a:pathLst>
            <a:path>
              <a:moveTo>
                <a:pt x="0" y="13315"/>
              </a:moveTo>
              <a:lnTo>
                <a:pt x="952100" y="1331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5050609" y="2676075"/>
        <a:ext cx="47605" cy="47605"/>
      </dsp:txXfrm>
    </dsp:sp>
    <dsp:sp modelId="{3B498CCB-E132-4225-BB8F-A7A10374E24C}">
      <dsp:nvSpPr>
        <dsp:cNvPr id="0" name=""/>
        <dsp:cNvSpPr/>
      </dsp:nvSpPr>
      <dsp:spPr>
        <a:xfrm>
          <a:off x="5274698" y="2881387"/>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dirty="0">
              <a:effectLst/>
            </a:rPr>
            <a:t>Incomplete &amp; imperfect information</a:t>
          </a:r>
          <a:endParaRPr lang="en-AU" sz="1100" b="0" kern="1200" dirty="0">
            <a:effectLst/>
          </a:endParaRPr>
        </a:p>
      </dsp:txBody>
      <dsp:txXfrm>
        <a:off x="5289363" y="2896052"/>
        <a:ext cx="972101" cy="471385"/>
      </dsp:txXfrm>
    </dsp:sp>
    <dsp:sp modelId="{27F01258-6F76-417D-9645-F07FBF6D8FDA}">
      <dsp:nvSpPr>
        <dsp:cNvPr id="0" name=""/>
        <dsp:cNvSpPr/>
      </dsp:nvSpPr>
      <dsp:spPr>
        <a:xfrm rot="2142401">
          <a:off x="2023750" y="1822828"/>
          <a:ext cx="493306" cy="26630"/>
        </a:xfrm>
        <a:custGeom>
          <a:avLst/>
          <a:gdLst/>
          <a:ahLst/>
          <a:cxnLst/>
          <a:rect l="0" t="0" r="0" b="0"/>
          <a:pathLst>
            <a:path>
              <a:moveTo>
                <a:pt x="0" y="13315"/>
              </a:moveTo>
              <a:lnTo>
                <a:pt x="493306" y="13315"/>
              </a:lnTo>
            </a:path>
          </a:pathLst>
        </a:cu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258071" y="1823811"/>
        <a:ext cx="24665" cy="24665"/>
      </dsp:txXfrm>
    </dsp:sp>
    <dsp:sp modelId="{0F938E16-4D3B-4512-8036-26A1FE7E13EC}">
      <dsp:nvSpPr>
        <dsp:cNvPr id="0" name=""/>
        <dsp:cNvSpPr/>
      </dsp:nvSpPr>
      <dsp:spPr>
        <a:xfrm>
          <a:off x="2470690" y="1729741"/>
          <a:ext cx="1001431" cy="500715"/>
        </a:xfrm>
        <a:prstGeom prst="roundRect">
          <a:avLst>
            <a:gd name="adj" fmla="val 10000"/>
          </a:avLst>
        </a:prstGeom>
        <a:solidFill>
          <a:schemeClr val="lt1">
            <a:hueOff val="0"/>
            <a:satOff val="0"/>
            <a:lumOff val="0"/>
            <a:alphaOff val="0"/>
          </a:schemeClr>
        </a:solidFill>
        <a:ln w="41275"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dirty="0">
              <a:effectLst/>
            </a:rPr>
            <a:t>Cooperative games</a:t>
          </a:r>
          <a:endParaRPr lang="en-AU" sz="1100" b="0" kern="1200" dirty="0">
            <a:effectLst/>
          </a:endParaRPr>
        </a:p>
      </dsp:txBody>
      <dsp:txXfrm>
        <a:off x="2485355" y="1744406"/>
        <a:ext cx="972101" cy="4713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AD455D-8C27-D84E-8B0A-B8CA1CB30F7A}" type="datetimeFigureOut">
              <a:rPr lang="en-US" smtClean="0"/>
              <a:t>5/9/24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B62CB6-3356-B14A-B59C-9B9B7C2B9B9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696139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17761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358709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1593083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141329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047167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080125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1710776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499820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83525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6852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4066950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825308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472401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749034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1577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501230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Anything goes</a:t>
            </a:r>
          </a:p>
          <a:p>
            <a:r>
              <a:rPr lang="en-US"/>
              <a:t>Time </a:t>
            </a:r>
          </a:p>
        </p:txBody>
      </p:sp>
      <p:sp>
        <p:nvSpPr>
          <p:cNvPr id="4" name="Slide Number Placeholder 3"/>
          <p:cNvSpPr>
            <a:spLocks noGrp="1"/>
          </p:cNvSpPr>
          <p:nvPr>
            <p:ph type="sldNum" sz="quarter" idx="5"/>
          </p:nvPr>
        </p:nvSpPr>
        <p:spPr/>
        <p:txBody>
          <a:bodyPr/>
          <a:lstStyle/>
          <a:p>
            <a:fld id="{8C4B2CB9-2A07-CE49-9DD4-95927830911D}" type="slidenum">
              <a:rPr lang="en-US" smtClean="0"/>
              <a:t>6</a:t>
            </a:fld>
            <a:endParaRPr lang="en-US"/>
          </a:p>
        </p:txBody>
      </p:sp>
    </p:spTree>
    <p:extLst>
      <p:ext uri="{BB962C8B-B14F-4D97-AF65-F5344CB8AC3E}">
        <p14:creationId xmlns:p14="http://schemas.microsoft.com/office/powerpoint/2010/main" val="135681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B2CB9-2A07-CE49-9DD4-95927830911D}" type="slidenum">
              <a:rPr lang="en-US" smtClean="0"/>
              <a:t>7</a:t>
            </a:fld>
            <a:endParaRPr lang="en-US"/>
          </a:p>
        </p:txBody>
      </p:sp>
    </p:spTree>
    <p:extLst>
      <p:ext uri="{BB962C8B-B14F-4D97-AF65-F5344CB8AC3E}">
        <p14:creationId xmlns:p14="http://schemas.microsoft.com/office/powerpoint/2010/main" val="1148306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B2CB9-2A07-CE49-9DD4-95927830911D}" type="slidenum">
              <a:rPr lang="en-US" smtClean="0"/>
              <a:t>8</a:t>
            </a:fld>
            <a:endParaRPr lang="en-US"/>
          </a:p>
        </p:txBody>
      </p:sp>
    </p:spTree>
    <p:extLst>
      <p:ext uri="{BB962C8B-B14F-4D97-AF65-F5344CB8AC3E}">
        <p14:creationId xmlns:p14="http://schemas.microsoft.com/office/powerpoint/2010/main" val="2733836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422607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1214929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660782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AU"/>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dirty="0"/>
          </a:p>
        </p:txBody>
      </p:sp>
      <p:sp>
        <p:nvSpPr>
          <p:cNvPr id="4" name="Date Placeholder 3"/>
          <p:cNvSpPr>
            <a:spLocks noGrp="1"/>
          </p:cNvSpPr>
          <p:nvPr>
            <p:ph type="dt" sz="half" idx="10"/>
          </p:nvPr>
        </p:nvSpPr>
        <p:spPr/>
        <p:txBody>
          <a:bodyPr/>
          <a:lstStyle/>
          <a:p>
            <a:fld id="{40256BC4-8C12-4950-B7A2-E652D4888509}" type="datetimeFigureOut">
              <a:rPr lang="en-US" smtClean="0"/>
              <a:t>5/9/24</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7D3BFE5-76AD-4C1F-9F82-4FCCA309749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0256BC4-8C12-4950-B7A2-E652D4888509}" type="datetimeFigureOut">
              <a:rPr lang="en-US" smtClean="0"/>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3BFE5-76AD-4C1F-9F82-4FCCA309749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0256BC4-8C12-4950-B7A2-E652D4888509}" type="datetimeFigureOut">
              <a:rPr lang="en-US" smtClean="0"/>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3BFE5-76AD-4C1F-9F82-4FCCA309749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AU"/>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7" name="Date Placeholder 6"/>
          <p:cNvSpPr>
            <a:spLocks noGrp="1"/>
          </p:cNvSpPr>
          <p:nvPr>
            <p:ph type="dt" sz="half" idx="10"/>
          </p:nvPr>
        </p:nvSpPr>
        <p:spPr/>
        <p:txBody>
          <a:bodyPr/>
          <a:lstStyle/>
          <a:p>
            <a:fld id="{74A8BBF0-342D-409A-9C0A-B1B451E92883}" type="datetime1">
              <a:rPr lang="en-US" smtClean="0"/>
              <a:t>5/9/24</a:t>
            </a:fld>
            <a:endParaRPr lang="en-US" dirty="0"/>
          </a:p>
        </p:txBody>
      </p:sp>
      <p:sp>
        <p:nvSpPr>
          <p:cNvPr id="8" name="Slide Number Placeholder 7"/>
          <p:cNvSpPr>
            <a:spLocks noGrp="1"/>
          </p:cNvSpPr>
          <p:nvPr>
            <p:ph type="sldNum" sz="quarter" idx="11"/>
          </p:nvPr>
        </p:nvSpPr>
        <p:spPr/>
        <p:txBody>
          <a:bodyPr/>
          <a:lstStyle/>
          <a:p>
            <a:pPr algn="r"/>
            <a:fld id="{F7886C9C-DC18-4195-8FD5-A50AA931D419}"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t>5/9/24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anose="020B0604020202090204" pitchFamily="34" charset="0"/>
              <a:buNone/>
            </a:pPr>
            <a:r>
              <a:rPr lang="en-AU"/>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t>5/9/24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t>5/9/24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56BC4-8C12-4950-B7A2-E652D4888509}" type="datetimeFigureOut">
              <a:rPr lang="en-US" smtClean="0"/>
              <a:t>5/9/24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D3BFE5-76AD-4C1F-9F82-4FCCA309749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t>5/9/24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t>‹#›</a:t>
            </a:fld>
            <a:endParaRPr lang="en-US" dirty="0"/>
          </a:p>
        </p:txBody>
      </p:sp>
      <p:sp>
        <p:nvSpPr>
          <p:cNvPr id="8" name="Title 7"/>
          <p:cNvSpPr>
            <a:spLocks noGrp="1"/>
          </p:cNvSpPr>
          <p:nvPr>
            <p:ph type="title"/>
          </p:nvPr>
        </p:nvSpPr>
        <p:spPr/>
        <p:txBody>
          <a:bodyPr/>
          <a:lstStyle/>
          <a:p>
            <a:r>
              <a:rPr lang="en-AU"/>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hasCustomPrompt="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Drag picture to placeholder or click icon to add</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t>5/9/24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7886C9C-DC18-4195-8FD5-A50AA931D419}" type="slidenum">
              <a:rPr lang="en-US" smtClean="0"/>
              <a:t>‹#›</a:t>
            </a:fld>
            <a:endParaRPr lang="en-US"/>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AU"/>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AU"/>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40256BC4-8C12-4950-B7A2-E652D4888509}" type="datetimeFigureOut">
              <a:rPr lang="en-US" smtClean="0"/>
              <a:t>5/9/24</a:t>
            </a:fld>
            <a:endParaRPr lang="en-US"/>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fld id="{17D3BFE5-76AD-4C1F-9F82-4FCCA309749E}" type="slidenum">
              <a:rPr lang="en-US" smtClean="0"/>
              <a:t>‹#›</a:t>
            </a:fld>
            <a:endParaRPr lang="en-US"/>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anose="020B060402020209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9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gilemanifesto.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275607"/>
            <a:ext cx="8640960" cy="2016223"/>
          </a:xfrm>
        </p:spPr>
        <p:txBody>
          <a:bodyPr/>
          <a:lstStyle/>
          <a:p>
            <a:r>
              <a:rPr lang="en-US" sz="4800" dirty="0"/>
              <a:t>SIT374:</a:t>
            </a:r>
            <a:br>
              <a:rPr lang="en-US" sz="4800" dirty="0"/>
            </a:br>
            <a:r>
              <a:rPr lang="en-US" sz="4800" dirty="0">
                <a:solidFill>
                  <a:srgbClr val="800000"/>
                </a:solidFill>
              </a:rPr>
              <a:t>Project Management </a:t>
            </a:r>
          </a:p>
        </p:txBody>
      </p:sp>
      <p:sp>
        <p:nvSpPr>
          <p:cNvPr id="5" name="Subtitle 4"/>
          <p:cNvSpPr>
            <a:spLocks noGrp="1"/>
          </p:cNvSpPr>
          <p:nvPr>
            <p:ph type="subTitle" idx="1"/>
          </p:nvPr>
        </p:nvSpPr>
        <p:spPr>
          <a:xfrm>
            <a:off x="1187624" y="4371950"/>
            <a:ext cx="6858000" cy="685800"/>
          </a:xfrm>
        </p:spPr>
        <p:txBody>
          <a:bodyPr>
            <a:normAutofit fontScale="70000" lnSpcReduction="20000"/>
          </a:bodyPr>
          <a:lstStyle/>
          <a:p>
            <a:pPr algn="ctr"/>
            <a:r>
              <a:rPr lang="en-US" sz="2800" dirty="0">
                <a:solidFill>
                  <a:srgbClr val="800000"/>
                </a:solidFill>
                <a:cs typeface="Arial Black" panose="020B0A04020102020204"/>
              </a:rPr>
              <a:t>Lecture 11: More on agile and game-theoretic approach</a:t>
            </a:r>
          </a:p>
          <a:p>
            <a:pPr algn="ctr"/>
            <a:endParaRPr lang="en-US" dirty="0"/>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7E3F-679A-D94E-A30A-789FA7C1E47E}"/>
              </a:ext>
            </a:extLst>
          </p:cNvPr>
          <p:cNvSpPr>
            <a:spLocks noGrp="1"/>
          </p:cNvSpPr>
          <p:nvPr>
            <p:ph type="title"/>
          </p:nvPr>
        </p:nvSpPr>
        <p:spPr/>
        <p:txBody>
          <a:bodyPr/>
          <a:lstStyle/>
          <a:p>
            <a:r>
              <a:rPr lang="en-US" b="1"/>
              <a:t>Scrum Framework</a:t>
            </a:r>
          </a:p>
        </p:txBody>
      </p:sp>
      <p:pic>
        <p:nvPicPr>
          <p:cNvPr id="4" name="Content Placeholder 3">
            <a:extLst>
              <a:ext uri="{FF2B5EF4-FFF2-40B4-BE49-F238E27FC236}">
                <a16:creationId xmlns:a16="http://schemas.microsoft.com/office/drawing/2014/main" id="{CB5A0898-2E67-0B49-B0EB-AEDE57D3B063}"/>
              </a:ext>
            </a:extLst>
          </p:cNvPr>
          <p:cNvPicPr>
            <a:picLocks noGrp="1" noChangeAspect="1"/>
          </p:cNvPicPr>
          <p:nvPr>
            <p:ph idx="1"/>
          </p:nvPr>
        </p:nvPicPr>
        <p:blipFill rotWithShape="1">
          <a:blip r:embed="rId2"/>
          <a:srcRect l="2325" t="13337" r="2549" b="3527"/>
          <a:stretch/>
        </p:blipFill>
        <p:spPr>
          <a:xfrm>
            <a:off x="1062632" y="1022179"/>
            <a:ext cx="7018735" cy="4121321"/>
          </a:xfrm>
          <a:prstGeom prst="rect">
            <a:avLst/>
          </a:prstGeom>
        </p:spPr>
      </p:pic>
    </p:spTree>
    <p:extLst>
      <p:ext uri="{BB962C8B-B14F-4D97-AF65-F5344CB8AC3E}">
        <p14:creationId xmlns:p14="http://schemas.microsoft.com/office/powerpoint/2010/main" val="2983015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6F5B-554F-2E44-93CC-0ECD90596281}"/>
              </a:ext>
            </a:extLst>
          </p:cNvPr>
          <p:cNvSpPr>
            <a:spLocks noGrp="1"/>
          </p:cNvSpPr>
          <p:nvPr>
            <p:ph type="title"/>
          </p:nvPr>
        </p:nvSpPr>
        <p:spPr/>
        <p:txBody>
          <a:bodyPr>
            <a:normAutofit fontScale="90000"/>
          </a:bodyPr>
          <a:lstStyle/>
          <a:p>
            <a:r>
              <a:rPr lang="en-US" b="1"/>
              <a:t>Components of Scrum</a:t>
            </a:r>
          </a:p>
        </p:txBody>
      </p:sp>
      <p:sp>
        <p:nvSpPr>
          <p:cNvPr id="3" name="Content Placeholder 2">
            <a:extLst>
              <a:ext uri="{FF2B5EF4-FFF2-40B4-BE49-F238E27FC236}">
                <a16:creationId xmlns:a16="http://schemas.microsoft.com/office/drawing/2014/main" id="{832FB97A-9EB3-BB47-8874-01A8B1C3E6C0}"/>
              </a:ext>
            </a:extLst>
          </p:cNvPr>
          <p:cNvSpPr>
            <a:spLocks noGrp="1"/>
          </p:cNvSpPr>
          <p:nvPr>
            <p:ph idx="1"/>
          </p:nvPr>
        </p:nvSpPr>
        <p:spPr>
          <a:xfrm>
            <a:off x="457200" y="1491630"/>
            <a:ext cx="7620000" cy="3280172"/>
          </a:xfrm>
        </p:spPr>
        <p:txBody>
          <a:bodyPr/>
          <a:lstStyle/>
          <a:p>
            <a:pPr marL="342900" indent="-342900">
              <a:lnSpc>
                <a:spcPct val="150000"/>
              </a:lnSpc>
              <a:buFont typeface="Arial" panose="020B0604020202020204" pitchFamily="34" charset="0"/>
              <a:buChar char="•"/>
            </a:pPr>
            <a:r>
              <a:rPr lang="en-US" dirty="0"/>
              <a:t>Scrum Artifacts</a:t>
            </a:r>
          </a:p>
          <a:p>
            <a:pPr marL="342900" indent="-342900">
              <a:lnSpc>
                <a:spcPct val="150000"/>
              </a:lnSpc>
              <a:buFont typeface="Arial" panose="020B0604020202020204" pitchFamily="34" charset="0"/>
              <a:buChar char="•"/>
            </a:pPr>
            <a:r>
              <a:rPr lang="en-US" dirty="0"/>
              <a:t>Scrum Process</a:t>
            </a:r>
          </a:p>
          <a:p>
            <a:pPr marL="342900" indent="-342900">
              <a:lnSpc>
                <a:spcPct val="150000"/>
              </a:lnSpc>
              <a:buFont typeface="Arial" panose="020B0604020202020204" pitchFamily="34" charset="0"/>
              <a:buChar char="•"/>
            </a:pPr>
            <a:r>
              <a:rPr lang="en-US" dirty="0"/>
              <a:t>Scrum Roles</a:t>
            </a:r>
          </a:p>
        </p:txBody>
      </p:sp>
    </p:spTree>
    <p:extLst>
      <p:ext uri="{BB962C8B-B14F-4D97-AF65-F5344CB8AC3E}">
        <p14:creationId xmlns:p14="http://schemas.microsoft.com/office/powerpoint/2010/main" val="332499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7CE61-A4CC-164E-B218-77690CAAF794}"/>
              </a:ext>
            </a:extLst>
          </p:cNvPr>
          <p:cNvSpPr>
            <a:spLocks noGrp="1"/>
          </p:cNvSpPr>
          <p:nvPr>
            <p:ph type="title"/>
          </p:nvPr>
        </p:nvSpPr>
        <p:spPr/>
        <p:txBody>
          <a:bodyPr>
            <a:normAutofit fontScale="90000"/>
          </a:bodyPr>
          <a:lstStyle/>
          <a:p>
            <a:r>
              <a:rPr lang="en-US" b="1"/>
              <a:t>Scrum Artifacts – User Stories</a:t>
            </a:r>
          </a:p>
        </p:txBody>
      </p:sp>
      <p:sp>
        <p:nvSpPr>
          <p:cNvPr id="9" name="Content Placeholder 2">
            <a:extLst>
              <a:ext uri="{FF2B5EF4-FFF2-40B4-BE49-F238E27FC236}">
                <a16:creationId xmlns:a16="http://schemas.microsoft.com/office/drawing/2014/main" id="{EDF7A755-06B1-DE40-8E62-CAAEF8417447}"/>
              </a:ext>
            </a:extLst>
          </p:cNvPr>
          <p:cNvSpPr>
            <a:spLocks noGrp="1"/>
          </p:cNvSpPr>
          <p:nvPr>
            <p:ph idx="1"/>
          </p:nvPr>
        </p:nvSpPr>
        <p:spPr/>
        <p:txBody>
          <a:bodyPr>
            <a:normAutofit lnSpcReduction="10000"/>
          </a:bodyPr>
          <a:lstStyle/>
          <a:p>
            <a:r>
              <a:rPr lang="en-AU"/>
              <a:t>Captures product feature from user’s prospective</a:t>
            </a:r>
          </a:p>
          <a:p>
            <a:r>
              <a:rPr lang="en-AU"/>
              <a:t>As a ______, I want _________, so that __________.</a:t>
            </a:r>
          </a:p>
          <a:p>
            <a:pPr lvl="1"/>
            <a:r>
              <a:rPr lang="en-AU"/>
              <a:t>As an online shopper, I want a basket, so that I can put all the items I want to buy in to before finalising my purchase</a:t>
            </a:r>
          </a:p>
          <a:p>
            <a:pPr lvl="1"/>
            <a:r>
              <a:rPr lang="en-AU"/>
              <a:t>As a business owner, I want the storage of my website to be customisable, so that I only pay for the storage amount I use</a:t>
            </a:r>
          </a:p>
          <a:p>
            <a:r>
              <a:rPr lang="en-AU"/>
              <a:t>Feature are extracted from user stories</a:t>
            </a:r>
          </a:p>
          <a:p>
            <a:pPr lvl="1"/>
            <a:r>
              <a:rPr lang="en-AU"/>
              <a:t>A basket needs to be implemented </a:t>
            </a:r>
          </a:p>
          <a:p>
            <a:pPr lvl="1"/>
            <a:r>
              <a:rPr lang="en-AU"/>
              <a:t>Website needs to be hosted on the cloud</a:t>
            </a:r>
          </a:p>
          <a:p>
            <a:endParaRPr lang="en-AU"/>
          </a:p>
        </p:txBody>
      </p:sp>
    </p:spTree>
    <p:extLst>
      <p:ext uri="{BB962C8B-B14F-4D97-AF65-F5344CB8AC3E}">
        <p14:creationId xmlns:p14="http://schemas.microsoft.com/office/powerpoint/2010/main" val="1962800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A57F-00B5-5343-8E08-EC485C134030}"/>
              </a:ext>
            </a:extLst>
          </p:cNvPr>
          <p:cNvSpPr>
            <a:spLocks noGrp="1"/>
          </p:cNvSpPr>
          <p:nvPr>
            <p:ph type="title"/>
          </p:nvPr>
        </p:nvSpPr>
        <p:spPr>
          <a:xfrm>
            <a:off x="457200" y="114539"/>
            <a:ext cx="7931224" cy="1028700"/>
          </a:xfrm>
        </p:spPr>
        <p:txBody>
          <a:bodyPr>
            <a:normAutofit fontScale="90000"/>
          </a:bodyPr>
          <a:lstStyle/>
          <a:p>
            <a:r>
              <a:rPr lang="en-US" b="1" dirty="0"/>
              <a:t>Scrum Artifacts: Product Backlog and Sprint Backlog</a:t>
            </a:r>
          </a:p>
        </p:txBody>
      </p:sp>
      <p:pic>
        <p:nvPicPr>
          <p:cNvPr id="4" name="Content Placeholder 3">
            <a:extLst>
              <a:ext uri="{FF2B5EF4-FFF2-40B4-BE49-F238E27FC236}">
                <a16:creationId xmlns:a16="http://schemas.microsoft.com/office/drawing/2014/main" id="{23B0589F-D290-4B4F-BD7E-FA6597D1A1AB}"/>
              </a:ext>
            </a:extLst>
          </p:cNvPr>
          <p:cNvPicPr>
            <a:picLocks noChangeAspect="1"/>
          </p:cNvPicPr>
          <p:nvPr/>
        </p:nvPicPr>
        <p:blipFill rotWithShape="1">
          <a:blip r:embed="rId2"/>
          <a:srcRect l="6069" t="59304" r="46031" b="9117"/>
          <a:stretch/>
        </p:blipFill>
        <p:spPr>
          <a:xfrm>
            <a:off x="1318021" y="1118419"/>
            <a:ext cx="5582841" cy="2472849"/>
          </a:xfrm>
          <a:prstGeom prst="rect">
            <a:avLst/>
          </a:prstGeom>
        </p:spPr>
      </p:pic>
      <p:sp>
        <p:nvSpPr>
          <p:cNvPr id="8" name="TextBox 7">
            <a:extLst>
              <a:ext uri="{FF2B5EF4-FFF2-40B4-BE49-F238E27FC236}">
                <a16:creationId xmlns:a16="http://schemas.microsoft.com/office/drawing/2014/main" id="{BB423134-35AA-8B44-B7B4-15DB0C54F9FE}"/>
              </a:ext>
            </a:extLst>
          </p:cNvPr>
          <p:cNvSpPr txBox="1"/>
          <p:nvPr/>
        </p:nvSpPr>
        <p:spPr>
          <a:xfrm>
            <a:off x="1318021" y="3596586"/>
            <a:ext cx="2711054" cy="1754326"/>
          </a:xfrm>
          <a:prstGeom prst="rect">
            <a:avLst/>
          </a:prstGeom>
          <a:noFill/>
        </p:spPr>
        <p:txBody>
          <a:bodyPr wrap="square" rtlCol="0">
            <a:spAutoFit/>
          </a:bodyPr>
          <a:lstStyle/>
          <a:p>
            <a:pPr marL="214313" indent="-214313">
              <a:buFont typeface="Arial" panose="020B0604020202020204" pitchFamily="34" charset="0"/>
              <a:buChar char="•"/>
            </a:pPr>
            <a:r>
              <a:rPr lang="en-AU" sz="1350" b="1" dirty="0"/>
              <a:t>Populated by User Stories  </a:t>
            </a:r>
          </a:p>
          <a:p>
            <a:pPr marL="214313" indent="-214313">
              <a:buFont typeface="Arial" panose="020B0604020202020204" pitchFamily="34" charset="0"/>
              <a:buChar char="•"/>
            </a:pPr>
            <a:r>
              <a:rPr lang="en-AU" sz="1350" b="1" dirty="0"/>
              <a:t>Prioritised feature list</a:t>
            </a:r>
          </a:p>
          <a:p>
            <a:pPr marL="676275" indent="-385763">
              <a:buFont typeface="Arial" panose="020B0604020202020204" pitchFamily="34" charset="0"/>
              <a:buChar char="•"/>
            </a:pPr>
            <a:r>
              <a:rPr lang="en-AU" sz="1350" b="1" dirty="0"/>
              <a:t>Features</a:t>
            </a:r>
          </a:p>
          <a:p>
            <a:pPr marL="676275" indent="-385763">
              <a:buFont typeface="Arial" panose="020B0604020202020204" pitchFamily="34" charset="0"/>
              <a:buChar char="•"/>
            </a:pPr>
            <a:r>
              <a:rPr lang="en-AU" sz="1350" b="1" dirty="0"/>
              <a:t>Bugs</a:t>
            </a:r>
          </a:p>
          <a:p>
            <a:pPr marL="676275" indent="-385763">
              <a:buFont typeface="Arial" panose="020B0604020202020204" pitchFamily="34" charset="0"/>
              <a:buChar char="•"/>
            </a:pPr>
            <a:r>
              <a:rPr lang="en-AU" sz="1350" b="1" dirty="0"/>
              <a:t>Technical work</a:t>
            </a:r>
          </a:p>
          <a:p>
            <a:pPr marL="676275" indent="-385763">
              <a:buFont typeface="Arial" panose="020B0604020202020204" pitchFamily="34" charset="0"/>
              <a:buChar char="•"/>
            </a:pPr>
            <a:r>
              <a:rPr lang="en-AU" sz="1350" b="1" dirty="0"/>
              <a:t>Knowledge acquisition</a:t>
            </a:r>
          </a:p>
          <a:p>
            <a:endParaRPr lang="en-US" sz="1350" b="1" dirty="0"/>
          </a:p>
        </p:txBody>
      </p:sp>
      <p:sp>
        <p:nvSpPr>
          <p:cNvPr id="9" name="TextBox 8">
            <a:extLst>
              <a:ext uri="{FF2B5EF4-FFF2-40B4-BE49-F238E27FC236}">
                <a16:creationId xmlns:a16="http://schemas.microsoft.com/office/drawing/2014/main" id="{6E008A7A-5D86-F941-AE30-5263978D2FF7}"/>
              </a:ext>
            </a:extLst>
          </p:cNvPr>
          <p:cNvSpPr txBox="1"/>
          <p:nvPr/>
        </p:nvSpPr>
        <p:spPr>
          <a:xfrm>
            <a:off x="5436096" y="2787774"/>
            <a:ext cx="2507456" cy="1131079"/>
          </a:xfrm>
          <a:prstGeom prst="rect">
            <a:avLst/>
          </a:prstGeom>
          <a:noFill/>
        </p:spPr>
        <p:txBody>
          <a:bodyPr wrap="square" rtlCol="0">
            <a:spAutoFit/>
          </a:bodyPr>
          <a:lstStyle/>
          <a:p>
            <a:pPr marL="257175" indent="-257175">
              <a:buFont typeface="Arial" panose="020B0604020202020204" pitchFamily="34" charset="0"/>
              <a:buChar char="•"/>
            </a:pPr>
            <a:r>
              <a:rPr lang="en-AU" sz="1350" b="1" dirty="0"/>
              <a:t>Like a to do list</a:t>
            </a:r>
          </a:p>
          <a:p>
            <a:pPr marL="257175" indent="-257175">
              <a:buFont typeface="Arial" panose="020B0604020202020204" pitchFamily="34" charset="0"/>
              <a:buChar char="•"/>
            </a:pPr>
            <a:r>
              <a:rPr lang="en-AU" sz="1350" b="1" dirty="0"/>
              <a:t>Includes list of features and user stories to be implemented in a sprint</a:t>
            </a:r>
          </a:p>
          <a:p>
            <a:endParaRPr lang="en-US" sz="1350" b="1" dirty="0"/>
          </a:p>
        </p:txBody>
      </p:sp>
    </p:spTree>
    <p:extLst>
      <p:ext uri="{BB962C8B-B14F-4D97-AF65-F5344CB8AC3E}">
        <p14:creationId xmlns:p14="http://schemas.microsoft.com/office/powerpoint/2010/main" val="3055702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055F-52CB-0A45-8D42-4B21B76FA129}"/>
              </a:ext>
            </a:extLst>
          </p:cNvPr>
          <p:cNvSpPr>
            <a:spLocks noGrp="1"/>
          </p:cNvSpPr>
          <p:nvPr>
            <p:ph type="title"/>
          </p:nvPr>
        </p:nvSpPr>
        <p:spPr/>
        <p:txBody>
          <a:bodyPr>
            <a:normAutofit fontScale="90000"/>
          </a:bodyPr>
          <a:lstStyle/>
          <a:p>
            <a:r>
              <a:rPr lang="en-US" b="1"/>
              <a:t>Scrum Artifacts: Burndown Charts</a:t>
            </a:r>
          </a:p>
        </p:txBody>
      </p:sp>
      <p:pic>
        <p:nvPicPr>
          <p:cNvPr id="4" name="Picture 2" descr="http://www.scrum-institute.org/images_scrum/Simple_Burndown_Chart.jpg">
            <a:extLst>
              <a:ext uri="{FF2B5EF4-FFF2-40B4-BE49-F238E27FC236}">
                <a16:creationId xmlns:a16="http://schemas.microsoft.com/office/drawing/2014/main" id="{3410AB66-F203-BE49-88EA-9D9DCF5CCE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1562" y="1406196"/>
            <a:ext cx="6279356" cy="360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282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E4E9-45C5-BB4C-9805-9DA2B71476E7}"/>
              </a:ext>
            </a:extLst>
          </p:cNvPr>
          <p:cNvSpPr>
            <a:spLocks noGrp="1"/>
          </p:cNvSpPr>
          <p:nvPr>
            <p:ph type="title"/>
          </p:nvPr>
        </p:nvSpPr>
        <p:spPr/>
        <p:txBody>
          <a:bodyPr>
            <a:normAutofit fontScale="90000"/>
          </a:bodyPr>
          <a:lstStyle/>
          <a:p>
            <a:r>
              <a:rPr lang="en-US" b="1"/>
              <a:t>Scrum Artifacts: Velocity Charts</a:t>
            </a:r>
          </a:p>
        </p:txBody>
      </p:sp>
      <p:pic>
        <p:nvPicPr>
          <p:cNvPr id="4" name="Picture 2">
            <a:extLst>
              <a:ext uri="{FF2B5EF4-FFF2-40B4-BE49-F238E27FC236}">
                <a16:creationId xmlns:a16="http://schemas.microsoft.com/office/drawing/2014/main" id="{2481EF0D-6904-614A-9F36-2AF84762E005}"/>
              </a:ext>
            </a:extLst>
          </p:cNvPr>
          <p:cNvPicPr>
            <a:picLocks noGrp="1"/>
          </p:cNvPicPr>
          <p:nvPr>
            <p:ph sz="half" idx="1"/>
          </p:nvPr>
        </p:nvPicPr>
        <p:blipFill>
          <a:blip r:embed="rId2" cstate="print"/>
          <a:stretch/>
        </p:blipFill>
        <p:spPr>
          <a:xfrm>
            <a:off x="300037" y="1450182"/>
            <a:ext cx="4329113" cy="2836068"/>
          </a:xfrm>
          <a:prstGeom prst="rect">
            <a:avLst/>
          </a:prstGeom>
          <a:ln>
            <a:noFill/>
          </a:ln>
        </p:spPr>
      </p:pic>
      <p:sp>
        <p:nvSpPr>
          <p:cNvPr id="7" name="Content Placeholder 6">
            <a:extLst>
              <a:ext uri="{FF2B5EF4-FFF2-40B4-BE49-F238E27FC236}">
                <a16:creationId xmlns:a16="http://schemas.microsoft.com/office/drawing/2014/main" id="{83D4B2FF-0F5D-1247-9536-C0F18A43492D}"/>
              </a:ext>
            </a:extLst>
          </p:cNvPr>
          <p:cNvSpPr>
            <a:spLocks noGrp="1"/>
          </p:cNvSpPr>
          <p:nvPr>
            <p:ph sz="half" idx="2"/>
          </p:nvPr>
        </p:nvSpPr>
        <p:spPr>
          <a:xfrm>
            <a:off x="5076056" y="891778"/>
            <a:ext cx="3291840" cy="3394472"/>
          </a:xfrm>
        </p:spPr>
        <p:txBody>
          <a:bodyPr>
            <a:noAutofit/>
          </a:bodyPr>
          <a:lstStyle/>
          <a:p>
            <a:pPr marL="457200" indent="-457200">
              <a:buFont typeface="Arial" panose="020B0604020202020204" pitchFamily="34" charset="0"/>
              <a:buChar char="•"/>
            </a:pPr>
            <a:r>
              <a:rPr lang="en-US" sz="2000" b="0" dirty="0"/>
              <a:t>Allows squads to </a:t>
            </a:r>
            <a:r>
              <a:rPr lang="en-US" sz="2000" dirty="0"/>
              <a:t>measure how many tasks</a:t>
            </a:r>
            <a:r>
              <a:rPr lang="en-US" sz="2000" b="0" dirty="0"/>
              <a:t> they can do per iteration.</a:t>
            </a:r>
          </a:p>
          <a:p>
            <a:pPr marL="457200" indent="-457200">
              <a:buFont typeface="Arial" panose="020B0604020202020204" pitchFamily="34" charset="0"/>
              <a:buChar char="•"/>
            </a:pPr>
            <a:r>
              <a:rPr lang="en-US" sz="2000" b="0" dirty="0"/>
              <a:t>Prediction will be difficult in the beginning.</a:t>
            </a:r>
          </a:p>
          <a:p>
            <a:pPr marL="457200" indent="-457200">
              <a:buFont typeface="Arial" panose="020B0604020202020204" pitchFamily="34" charset="0"/>
              <a:buChar char="•"/>
            </a:pPr>
            <a:r>
              <a:rPr lang="en-US" sz="2000" b="0" dirty="0"/>
              <a:t>The squads gradually build a reliable estimation.</a:t>
            </a:r>
          </a:p>
          <a:p>
            <a:pPr marL="457200" indent="-457200">
              <a:buFont typeface="Arial" panose="020B0604020202020204" pitchFamily="34" charset="0"/>
              <a:buChar char="•"/>
            </a:pPr>
            <a:r>
              <a:rPr lang="en-US" sz="2000" b="0" dirty="0"/>
              <a:t>Should aim for steady state eventually.</a:t>
            </a:r>
          </a:p>
        </p:txBody>
      </p:sp>
    </p:spTree>
    <p:extLst>
      <p:ext uri="{BB962C8B-B14F-4D97-AF65-F5344CB8AC3E}">
        <p14:creationId xmlns:p14="http://schemas.microsoft.com/office/powerpoint/2010/main" val="869202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1689-1DE0-EC42-A772-3F0EA8D4C677}"/>
              </a:ext>
            </a:extLst>
          </p:cNvPr>
          <p:cNvSpPr>
            <a:spLocks noGrp="1"/>
          </p:cNvSpPr>
          <p:nvPr>
            <p:ph type="title"/>
          </p:nvPr>
        </p:nvSpPr>
        <p:spPr/>
        <p:txBody>
          <a:bodyPr>
            <a:normAutofit fontScale="90000"/>
          </a:bodyPr>
          <a:lstStyle/>
          <a:p>
            <a:r>
              <a:rPr lang="en-US" b="1"/>
              <a:t>Scrum Process: Sprint Planning</a:t>
            </a:r>
          </a:p>
        </p:txBody>
      </p:sp>
      <p:sp>
        <p:nvSpPr>
          <p:cNvPr id="10" name="Content Placeholder 9">
            <a:extLst>
              <a:ext uri="{FF2B5EF4-FFF2-40B4-BE49-F238E27FC236}">
                <a16:creationId xmlns:a16="http://schemas.microsoft.com/office/drawing/2014/main" id="{50B7CEE6-E085-5248-8731-237C9774609A}"/>
              </a:ext>
            </a:extLst>
          </p:cNvPr>
          <p:cNvSpPr>
            <a:spLocks noGrp="1"/>
          </p:cNvSpPr>
          <p:nvPr>
            <p:ph sz="half" idx="1"/>
          </p:nvPr>
        </p:nvSpPr>
        <p:spPr>
          <a:xfrm>
            <a:off x="628650" y="1369218"/>
            <a:ext cx="3886200" cy="3656410"/>
          </a:xfrm>
        </p:spPr>
        <p:txBody>
          <a:bodyPr>
            <a:normAutofit fontScale="77500" lnSpcReduction="20000"/>
          </a:bodyPr>
          <a:lstStyle/>
          <a:p>
            <a:r>
              <a:rPr lang="en-US" altLang="en-US" dirty="0"/>
              <a:t>A collaborative meeting</a:t>
            </a:r>
            <a:r>
              <a:rPr lang="en-US" altLang="en-US" b="0" dirty="0"/>
              <a:t> at the beginning of each Sprint</a:t>
            </a:r>
          </a:p>
          <a:p>
            <a:r>
              <a:rPr lang="en-US" altLang="en-US" b="0" dirty="0"/>
              <a:t>Sprint planning Part 1</a:t>
            </a:r>
          </a:p>
          <a:p>
            <a:pPr lvl="1"/>
            <a:r>
              <a:rPr lang="en-US" altLang="en-US" dirty="0"/>
              <a:t>Participants: Product Owner, Scrum Master, Scrum Team</a:t>
            </a:r>
          </a:p>
          <a:p>
            <a:pPr lvl="1"/>
            <a:r>
              <a:rPr lang="en-US" altLang="en-US" dirty="0"/>
              <a:t>Creating Product Backlog </a:t>
            </a:r>
          </a:p>
          <a:p>
            <a:pPr lvl="1"/>
            <a:r>
              <a:rPr lang="en-US" altLang="en-US" dirty="0"/>
              <a:t>Determining the Sprint Goal </a:t>
            </a:r>
          </a:p>
          <a:p>
            <a:r>
              <a:rPr lang="en-US" altLang="en-US" b="0" dirty="0"/>
              <a:t>Sprint planning Part 2</a:t>
            </a:r>
          </a:p>
          <a:p>
            <a:pPr lvl="1"/>
            <a:r>
              <a:rPr lang="en-US" altLang="en-US" dirty="0"/>
              <a:t>Participants: Scrum Master, Scrum Team</a:t>
            </a:r>
          </a:p>
          <a:p>
            <a:pPr lvl="1"/>
            <a:r>
              <a:rPr lang="en-US" altLang="en-US" dirty="0"/>
              <a:t>Creating Sprint Backlog </a:t>
            </a:r>
          </a:p>
          <a:p>
            <a:pPr marL="457200" indent="-457200">
              <a:buFont typeface="Arial" panose="020B0604020202020204" pitchFamily="34" charset="0"/>
              <a:buChar char="•"/>
            </a:pPr>
            <a:endParaRPr lang="en-US" altLang="en-US" b="0" dirty="0"/>
          </a:p>
          <a:p>
            <a:pPr marL="457200" indent="-457200">
              <a:buFont typeface="Arial" panose="020B0604020202020204" pitchFamily="34" charset="0"/>
              <a:buChar char="•"/>
            </a:pPr>
            <a:endParaRPr lang="en-US" b="0" dirty="0"/>
          </a:p>
        </p:txBody>
      </p:sp>
      <p:pic>
        <p:nvPicPr>
          <p:cNvPr id="12" name="Content Placeholder 3">
            <a:extLst>
              <a:ext uri="{FF2B5EF4-FFF2-40B4-BE49-F238E27FC236}">
                <a16:creationId xmlns:a16="http://schemas.microsoft.com/office/drawing/2014/main" id="{AAE62186-EEBA-1948-B93A-F729C7857CAC}"/>
              </a:ext>
            </a:extLst>
          </p:cNvPr>
          <p:cNvPicPr>
            <a:picLocks noChangeAspect="1"/>
          </p:cNvPicPr>
          <p:nvPr/>
        </p:nvPicPr>
        <p:blipFill rotWithShape="1">
          <a:blip r:embed="rId2"/>
          <a:srcRect l="2325" t="59072" r="46367" b="8146"/>
          <a:stretch/>
        </p:blipFill>
        <p:spPr>
          <a:xfrm>
            <a:off x="4254725" y="1885951"/>
            <a:ext cx="4746284" cy="2037503"/>
          </a:xfrm>
          <a:prstGeom prst="rect">
            <a:avLst/>
          </a:prstGeom>
        </p:spPr>
      </p:pic>
    </p:spTree>
    <p:extLst>
      <p:ext uri="{BB962C8B-B14F-4D97-AF65-F5344CB8AC3E}">
        <p14:creationId xmlns:p14="http://schemas.microsoft.com/office/powerpoint/2010/main" val="3464597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3A09-E9B5-7149-8752-5ED56142A526}"/>
              </a:ext>
            </a:extLst>
          </p:cNvPr>
          <p:cNvSpPr>
            <a:spLocks noGrp="1"/>
          </p:cNvSpPr>
          <p:nvPr>
            <p:ph type="title"/>
          </p:nvPr>
        </p:nvSpPr>
        <p:spPr/>
        <p:txBody>
          <a:bodyPr>
            <a:normAutofit fontScale="90000"/>
          </a:bodyPr>
          <a:lstStyle/>
          <a:p>
            <a:r>
              <a:rPr lang="en-US" b="1"/>
              <a:t>Scrum Process: Sprint</a:t>
            </a:r>
          </a:p>
        </p:txBody>
      </p:sp>
      <p:sp>
        <p:nvSpPr>
          <p:cNvPr id="3" name="Content Placeholder 2">
            <a:extLst>
              <a:ext uri="{FF2B5EF4-FFF2-40B4-BE49-F238E27FC236}">
                <a16:creationId xmlns:a16="http://schemas.microsoft.com/office/drawing/2014/main" id="{8CB70640-DC39-A749-A2E9-8A9CF447B14E}"/>
              </a:ext>
            </a:extLst>
          </p:cNvPr>
          <p:cNvSpPr>
            <a:spLocks noGrp="1"/>
          </p:cNvSpPr>
          <p:nvPr>
            <p:ph sz="half" idx="1"/>
          </p:nvPr>
        </p:nvSpPr>
        <p:spPr>
          <a:xfrm>
            <a:off x="912487" y="1419622"/>
            <a:ext cx="4000521" cy="3394472"/>
          </a:xfrm>
        </p:spPr>
        <p:txBody>
          <a:bodyPr>
            <a:normAutofit fontScale="85000" lnSpcReduction="20000"/>
          </a:bodyPr>
          <a:lstStyle/>
          <a:p>
            <a:pPr marL="457200" indent="-457200">
              <a:buFont typeface="Arial" panose="020B0604020202020204" pitchFamily="34" charset="0"/>
              <a:buChar char="•"/>
            </a:pPr>
            <a:r>
              <a:rPr lang="en-US" altLang="en-US" b="0" dirty="0"/>
              <a:t>A </a:t>
            </a:r>
            <a:r>
              <a:rPr lang="ru-RU" altLang="en-US" b="0" dirty="0" err="1"/>
              <a:t>month-long</a:t>
            </a:r>
            <a:r>
              <a:rPr lang="ru-RU" altLang="en-US" b="0" dirty="0"/>
              <a:t> </a:t>
            </a:r>
            <a:r>
              <a:rPr lang="ru-RU" altLang="en-US" b="0" dirty="0" err="1"/>
              <a:t>iteration</a:t>
            </a:r>
            <a:r>
              <a:rPr lang="en-US" altLang="en-US" b="0" dirty="0"/>
              <a:t>, when product functionality is increased</a:t>
            </a:r>
          </a:p>
          <a:p>
            <a:pPr marL="457200" indent="-457200">
              <a:buFont typeface="Arial" panose="020B0604020202020204" pitchFamily="34" charset="0"/>
              <a:buChar char="•"/>
            </a:pPr>
            <a:r>
              <a:rPr lang="en-US" altLang="en-US" b="0" dirty="0"/>
              <a:t>NO outside influence can interference with the Scrum team during the Sprint</a:t>
            </a:r>
          </a:p>
          <a:p>
            <a:pPr marL="457200" indent="-457200">
              <a:buFont typeface="Arial" panose="020B0604020202020204" pitchFamily="34" charset="0"/>
              <a:buChar char="•"/>
            </a:pPr>
            <a:r>
              <a:rPr lang="en-US" altLang="en-US" b="0" dirty="0"/>
              <a:t>Each Sprint begins with the Daily Scrum Meeting</a:t>
            </a:r>
            <a:endParaRPr lang="ru-RU" altLang="en-US" b="0" dirty="0"/>
          </a:p>
          <a:p>
            <a:pPr marL="457200" indent="-457200">
              <a:buFont typeface="Arial" panose="020B0604020202020204" pitchFamily="34" charset="0"/>
              <a:buChar char="•"/>
            </a:pPr>
            <a:endParaRPr lang="en-US" b="0" dirty="0"/>
          </a:p>
        </p:txBody>
      </p:sp>
      <p:pic>
        <p:nvPicPr>
          <p:cNvPr id="8" name="Content Placeholder 7">
            <a:extLst>
              <a:ext uri="{FF2B5EF4-FFF2-40B4-BE49-F238E27FC236}">
                <a16:creationId xmlns:a16="http://schemas.microsoft.com/office/drawing/2014/main" id="{343FEA01-B4BC-664C-BC25-4D4F59FB541C}"/>
              </a:ext>
            </a:extLst>
          </p:cNvPr>
          <p:cNvPicPr>
            <a:picLocks noGrp="1" noChangeAspect="1"/>
          </p:cNvPicPr>
          <p:nvPr>
            <p:ph sz="half" idx="2"/>
          </p:nvPr>
        </p:nvPicPr>
        <p:blipFill rotWithShape="1">
          <a:blip r:embed="rId2"/>
          <a:srcRect l="39431" r="17279"/>
          <a:stretch/>
        </p:blipFill>
        <p:spPr>
          <a:xfrm>
            <a:off x="5654134" y="1191816"/>
            <a:ext cx="2567867" cy="3103959"/>
          </a:xfrm>
          <a:prstGeom prst="rect">
            <a:avLst/>
          </a:prstGeom>
        </p:spPr>
      </p:pic>
    </p:spTree>
    <p:extLst>
      <p:ext uri="{BB962C8B-B14F-4D97-AF65-F5344CB8AC3E}">
        <p14:creationId xmlns:p14="http://schemas.microsoft.com/office/powerpoint/2010/main" val="2798379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C5F8-45C4-DE4B-B35C-B8FA3B9BA39F}"/>
              </a:ext>
            </a:extLst>
          </p:cNvPr>
          <p:cNvSpPr>
            <a:spLocks noGrp="1"/>
          </p:cNvSpPr>
          <p:nvPr>
            <p:ph type="title"/>
          </p:nvPr>
        </p:nvSpPr>
        <p:spPr/>
        <p:txBody>
          <a:bodyPr>
            <a:normAutofit fontScale="90000"/>
          </a:bodyPr>
          <a:lstStyle/>
          <a:p>
            <a:r>
              <a:rPr lang="en-US" b="1"/>
              <a:t>Scrum Process: Daily Scrum</a:t>
            </a:r>
          </a:p>
        </p:txBody>
      </p:sp>
      <p:sp>
        <p:nvSpPr>
          <p:cNvPr id="3" name="Content Placeholder 2">
            <a:extLst>
              <a:ext uri="{FF2B5EF4-FFF2-40B4-BE49-F238E27FC236}">
                <a16:creationId xmlns:a16="http://schemas.microsoft.com/office/drawing/2014/main" id="{4258EB8F-BBD8-1949-BE9F-4F150948B766}"/>
              </a:ext>
            </a:extLst>
          </p:cNvPr>
          <p:cNvSpPr>
            <a:spLocks noGrp="1"/>
          </p:cNvSpPr>
          <p:nvPr>
            <p:ph sz="half" idx="1"/>
          </p:nvPr>
        </p:nvSpPr>
        <p:spPr>
          <a:xfrm>
            <a:off x="107156" y="1312177"/>
            <a:ext cx="4768454" cy="3857625"/>
          </a:xfrm>
        </p:spPr>
        <p:txBody>
          <a:bodyPr>
            <a:normAutofit fontScale="77500" lnSpcReduction="20000"/>
          </a:bodyPr>
          <a:lstStyle/>
          <a:p>
            <a:r>
              <a:rPr lang="en-US" altLang="en-US" sz="2600" b="0" dirty="0"/>
              <a:t>Is a short meeting (15 mins)</a:t>
            </a:r>
          </a:p>
          <a:p>
            <a:r>
              <a:rPr lang="en-US" altLang="en-US" sz="2600" b="0" dirty="0"/>
              <a:t>Held every day before the team starts working</a:t>
            </a:r>
          </a:p>
          <a:p>
            <a:r>
              <a:rPr lang="en-US" altLang="en-US" sz="2600" b="0" dirty="0"/>
              <a:t>Participants: Scrum Master &amp; Scrum Team</a:t>
            </a:r>
          </a:p>
          <a:p>
            <a:r>
              <a:rPr lang="en-US" altLang="en-US" sz="2600" b="0" dirty="0"/>
              <a:t>Team members should answer 3 questions</a:t>
            </a:r>
          </a:p>
          <a:p>
            <a:pPr lvl="1"/>
            <a:r>
              <a:rPr lang="en-US" altLang="en-US" dirty="0"/>
              <a:t>What did you do since the last Scrum? </a:t>
            </a:r>
          </a:p>
          <a:p>
            <a:pPr lvl="1"/>
            <a:r>
              <a:rPr lang="en-US" altLang="en-US" dirty="0"/>
              <a:t>What is stopping you getting on with the work?</a:t>
            </a:r>
          </a:p>
          <a:p>
            <a:pPr lvl="1"/>
            <a:r>
              <a:rPr lang="en-US" altLang="en-US" dirty="0"/>
              <a:t>What are you doing until the next Scrum?</a:t>
            </a:r>
          </a:p>
          <a:p>
            <a:pPr marL="457200" indent="-457200">
              <a:buFont typeface="Arial" panose="020B0604020202020204" pitchFamily="34" charset="0"/>
              <a:buChar char="•"/>
            </a:pPr>
            <a:endParaRPr lang="en-US" b="0" dirty="0"/>
          </a:p>
        </p:txBody>
      </p:sp>
      <p:pic>
        <p:nvPicPr>
          <p:cNvPr id="5" name="Content Placeholder 4">
            <a:extLst>
              <a:ext uri="{FF2B5EF4-FFF2-40B4-BE49-F238E27FC236}">
                <a16:creationId xmlns:a16="http://schemas.microsoft.com/office/drawing/2014/main" id="{A361D9CA-B802-0C4A-BA31-4D43B3A0310A}"/>
              </a:ext>
            </a:extLst>
          </p:cNvPr>
          <p:cNvPicPr>
            <a:picLocks noGrp="1" noChangeAspect="1"/>
          </p:cNvPicPr>
          <p:nvPr>
            <p:ph sz="half" idx="2"/>
          </p:nvPr>
        </p:nvPicPr>
        <p:blipFill rotWithShape="1">
          <a:blip r:embed="rId2"/>
          <a:srcRect l="14555" r="12246"/>
          <a:stretch/>
        </p:blipFill>
        <p:spPr>
          <a:xfrm>
            <a:off x="4875610" y="1789510"/>
            <a:ext cx="3911203" cy="2253155"/>
          </a:xfrm>
          <a:prstGeom prst="rect">
            <a:avLst/>
          </a:prstGeom>
        </p:spPr>
      </p:pic>
    </p:spTree>
    <p:extLst>
      <p:ext uri="{BB962C8B-B14F-4D97-AF65-F5344CB8AC3E}">
        <p14:creationId xmlns:p14="http://schemas.microsoft.com/office/powerpoint/2010/main" val="4292313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B010-A69C-CD48-A3EA-3388E8A8B124}"/>
              </a:ext>
            </a:extLst>
          </p:cNvPr>
          <p:cNvSpPr>
            <a:spLocks noGrp="1"/>
          </p:cNvSpPr>
          <p:nvPr>
            <p:ph type="title"/>
          </p:nvPr>
        </p:nvSpPr>
        <p:spPr/>
        <p:txBody>
          <a:bodyPr>
            <a:normAutofit fontScale="90000"/>
          </a:bodyPr>
          <a:lstStyle/>
          <a:p>
            <a:r>
              <a:rPr lang="en-US" b="1"/>
              <a:t>Scrum Process: Sprint Review</a:t>
            </a:r>
            <a:endParaRPr lang="en-US"/>
          </a:p>
        </p:txBody>
      </p:sp>
      <p:sp>
        <p:nvSpPr>
          <p:cNvPr id="3" name="Content Placeholder 2">
            <a:extLst>
              <a:ext uri="{FF2B5EF4-FFF2-40B4-BE49-F238E27FC236}">
                <a16:creationId xmlns:a16="http://schemas.microsoft.com/office/drawing/2014/main" id="{5724C2B8-1481-5C4E-9754-FB85ECD93EAC}"/>
              </a:ext>
            </a:extLst>
          </p:cNvPr>
          <p:cNvSpPr>
            <a:spLocks noGrp="1"/>
          </p:cNvSpPr>
          <p:nvPr>
            <p:ph sz="half" idx="1"/>
          </p:nvPr>
        </p:nvSpPr>
        <p:spPr>
          <a:xfrm>
            <a:off x="542925" y="1500188"/>
            <a:ext cx="4317107" cy="3486151"/>
          </a:xfrm>
        </p:spPr>
        <p:txBody>
          <a:bodyPr>
            <a:normAutofit/>
          </a:bodyPr>
          <a:lstStyle/>
          <a:p>
            <a:pPr lvl="1">
              <a:lnSpc>
                <a:spcPct val="150000"/>
              </a:lnSpc>
            </a:pPr>
            <a:r>
              <a:rPr lang="en-AU" sz="2100" dirty="0"/>
              <a:t>Held at the end of each sprint</a:t>
            </a:r>
          </a:p>
          <a:p>
            <a:pPr lvl="1">
              <a:lnSpc>
                <a:spcPct val="150000"/>
              </a:lnSpc>
            </a:pPr>
            <a:r>
              <a:rPr lang="en-AU" sz="2100" dirty="0"/>
              <a:t>To show/demo what you have accomplished during the sprint</a:t>
            </a:r>
          </a:p>
          <a:p>
            <a:pPr lvl="1">
              <a:lnSpc>
                <a:spcPct val="150000"/>
              </a:lnSpc>
            </a:pPr>
            <a:r>
              <a:rPr lang="en-AU" sz="2100" dirty="0"/>
              <a:t>Assess project against the sprint goal</a:t>
            </a:r>
          </a:p>
          <a:p>
            <a:pPr>
              <a:lnSpc>
                <a:spcPct val="150000"/>
              </a:lnSpc>
            </a:pPr>
            <a:endParaRPr lang="en-US" sz="2400" dirty="0"/>
          </a:p>
        </p:txBody>
      </p:sp>
      <p:pic>
        <p:nvPicPr>
          <p:cNvPr id="5" name="Content Placeholder 3">
            <a:extLst>
              <a:ext uri="{FF2B5EF4-FFF2-40B4-BE49-F238E27FC236}">
                <a16:creationId xmlns:a16="http://schemas.microsoft.com/office/drawing/2014/main" id="{A5EEEF97-41C6-C34C-A6C0-3EAE4E2551B7}"/>
              </a:ext>
            </a:extLst>
          </p:cNvPr>
          <p:cNvPicPr>
            <a:picLocks noGrp="1" noChangeAspect="1"/>
          </p:cNvPicPr>
          <p:nvPr>
            <p:ph sz="half" idx="2"/>
          </p:nvPr>
        </p:nvPicPr>
        <p:blipFill rotWithShape="1">
          <a:blip r:embed="rId2"/>
          <a:srcRect l="52685" t="13337" r="2549" b="3527"/>
          <a:stretch/>
        </p:blipFill>
        <p:spPr>
          <a:xfrm>
            <a:off x="5480676" y="1039967"/>
            <a:ext cx="3065447" cy="3824927"/>
          </a:xfrm>
          <a:prstGeom prst="rect">
            <a:avLst/>
          </a:prstGeom>
        </p:spPr>
      </p:pic>
    </p:spTree>
    <p:extLst>
      <p:ext uri="{BB962C8B-B14F-4D97-AF65-F5344CB8AC3E}">
        <p14:creationId xmlns:p14="http://schemas.microsoft.com/office/powerpoint/2010/main" val="185723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457200" y="1419622"/>
            <a:ext cx="8219256" cy="3600400"/>
          </a:xfrm>
        </p:spPr>
        <p:txBody>
          <a:bodyPr>
            <a:normAutofit fontScale="92500" lnSpcReduction="20000"/>
          </a:bodyPr>
          <a:lstStyle/>
          <a:p>
            <a:r>
              <a:rPr lang="en-US" sz="1600" dirty="0"/>
              <a:t>Predictive (waterfall) model: </a:t>
            </a:r>
            <a:r>
              <a:rPr lang="en-US" sz="1600" b="0" dirty="0"/>
              <a:t>The scope can be clearly articulated, and the time/cost can be accurately predicted.</a:t>
            </a:r>
          </a:p>
          <a:p>
            <a:pPr marL="800100" lvl="1" indent="-342900"/>
            <a:r>
              <a:rPr lang="en-US" sz="1600" dirty="0"/>
              <a:t>Each phase is performed once</a:t>
            </a:r>
          </a:p>
          <a:p>
            <a:pPr marL="800100" lvl="1" indent="-342900"/>
            <a:r>
              <a:rPr lang="en-US" sz="1600" dirty="0"/>
              <a:t>A large proportion of efforts would be spent to clarify requirements.</a:t>
            </a:r>
          </a:p>
          <a:p>
            <a:pPr marL="800100" lvl="1" indent="-342900"/>
            <a:r>
              <a:rPr lang="en-US" sz="1600" dirty="0"/>
              <a:t>A working software may not be seen over an extended period of time.</a:t>
            </a:r>
          </a:p>
          <a:p>
            <a:pPr marL="800100" lvl="1" indent="-342900"/>
            <a:endParaRPr lang="en-US" sz="1600" dirty="0"/>
          </a:p>
          <a:p>
            <a:pPr indent="-342900"/>
            <a:r>
              <a:rPr lang="en-US" sz="1600" dirty="0"/>
              <a:t>Adaptive software development model (ASD): </a:t>
            </a:r>
            <a:r>
              <a:rPr lang="en-US" sz="1600" b="0" dirty="0"/>
              <a:t>Software development follows an adaptive approach. </a:t>
            </a:r>
          </a:p>
          <a:p>
            <a:pPr marL="800100" lvl="1" indent="-342900"/>
            <a:r>
              <a:rPr lang="en-US" sz="1600" dirty="0"/>
              <a:t>Iterative and incremental.</a:t>
            </a:r>
          </a:p>
          <a:p>
            <a:pPr marL="800100" lvl="1" indent="-342900"/>
            <a:r>
              <a:rPr lang="en-US" sz="1600" dirty="0"/>
              <a:t>More freedom is allowed.</a:t>
            </a:r>
          </a:p>
          <a:p>
            <a:pPr marL="800100" lvl="1" indent="-342900"/>
            <a:r>
              <a:rPr lang="en-US" sz="1600" dirty="0"/>
              <a:t>Applicable when requirements are subject to high level of uncertainty.</a:t>
            </a:r>
          </a:p>
          <a:p>
            <a:pPr marL="800100" lvl="1" indent="-342900"/>
            <a:endParaRPr lang="en-US" sz="1600" dirty="0"/>
          </a:p>
          <a:p>
            <a:pPr indent="-342900"/>
            <a:r>
              <a:rPr lang="en-US" sz="1600" dirty="0"/>
              <a:t>Agile software development model: </a:t>
            </a:r>
            <a:r>
              <a:rPr lang="en-US" sz="1600" b="0" dirty="0"/>
              <a:t>Focus on close collaboration between programing team and business experts.</a:t>
            </a:r>
          </a:p>
          <a:p>
            <a:endParaRPr lang="en-AU" sz="1600" dirty="0"/>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88842" y="267494"/>
            <a:ext cx="8503637" cy="1028700"/>
          </a:xfrm>
        </p:spPr>
        <p:txBody>
          <a:bodyPr>
            <a:noAutofit/>
          </a:bodyPr>
          <a:lstStyle/>
          <a:p>
            <a:r>
              <a:rPr lang="en-US" dirty="0"/>
              <a:t>Classification of </a:t>
            </a:r>
            <a:br>
              <a:rPr lang="en-US" dirty="0"/>
            </a:br>
            <a:r>
              <a:rPr lang="en-US" dirty="0"/>
              <a:t>SDLC models</a:t>
            </a:r>
          </a:p>
        </p:txBody>
      </p:sp>
      <p:sp>
        <p:nvSpPr>
          <p:cNvPr id="2" name="Sun 1">
            <a:extLst>
              <a:ext uri="{FF2B5EF4-FFF2-40B4-BE49-F238E27FC236}">
                <a16:creationId xmlns:a16="http://schemas.microsoft.com/office/drawing/2014/main" id="{FCAB8552-EEBC-FC49-E3A7-768EF32D737B}"/>
              </a:ext>
            </a:extLst>
          </p:cNvPr>
          <p:cNvSpPr/>
          <p:nvPr/>
        </p:nvSpPr>
        <p:spPr>
          <a:xfrm>
            <a:off x="8244408" y="0"/>
            <a:ext cx="720080" cy="648072"/>
          </a:xfrm>
          <a:prstGeom prst="sun">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07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97E8-C05A-4940-81D7-F403D90E0E1F}"/>
              </a:ext>
            </a:extLst>
          </p:cNvPr>
          <p:cNvSpPr>
            <a:spLocks noGrp="1"/>
          </p:cNvSpPr>
          <p:nvPr>
            <p:ph type="title"/>
          </p:nvPr>
        </p:nvSpPr>
        <p:spPr/>
        <p:txBody>
          <a:bodyPr>
            <a:normAutofit fontScale="90000"/>
          </a:bodyPr>
          <a:lstStyle/>
          <a:p>
            <a:r>
              <a:rPr lang="en-US" b="1"/>
              <a:t>Scrum Process: Sprint Retrospective</a:t>
            </a:r>
          </a:p>
        </p:txBody>
      </p:sp>
      <p:sp>
        <p:nvSpPr>
          <p:cNvPr id="3" name="Content Placeholder 2">
            <a:extLst>
              <a:ext uri="{FF2B5EF4-FFF2-40B4-BE49-F238E27FC236}">
                <a16:creationId xmlns:a16="http://schemas.microsoft.com/office/drawing/2014/main" id="{378C457B-A243-E84E-9B16-81BE032BCE29}"/>
              </a:ext>
            </a:extLst>
          </p:cNvPr>
          <p:cNvSpPr>
            <a:spLocks noGrp="1"/>
          </p:cNvSpPr>
          <p:nvPr>
            <p:ph sz="half" idx="1"/>
          </p:nvPr>
        </p:nvSpPr>
        <p:spPr>
          <a:xfrm>
            <a:off x="628650" y="1369218"/>
            <a:ext cx="4214813" cy="3473728"/>
          </a:xfrm>
        </p:spPr>
        <p:txBody>
          <a:bodyPr>
            <a:normAutofit fontScale="92500" lnSpcReduction="20000"/>
          </a:bodyPr>
          <a:lstStyle/>
          <a:p>
            <a:pPr lvl="1">
              <a:lnSpc>
                <a:spcPct val="150000"/>
              </a:lnSpc>
            </a:pPr>
            <a:r>
              <a:rPr lang="en-AU" sz="2100" dirty="0"/>
              <a:t>Last thing done in each sprint</a:t>
            </a:r>
          </a:p>
          <a:p>
            <a:pPr lvl="1">
              <a:lnSpc>
                <a:spcPct val="150000"/>
              </a:lnSpc>
            </a:pPr>
            <a:r>
              <a:rPr lang="en-AU" sz="2100" dirty="0"/>
              <a:t>Entire team attends (Scrum team, scrum master, product owner)</a:t>
            </a:r>
          </a:p>
          <a:p>
            <a:pPr lvl="1">
              <a:lnSpc>
                <a:spcPct val="150000"/>
              </a:lnSpc>
            </a:pPr>
            <a:r>
              <a:rPr lang="en-AU" sz="2100" dirty="0"/>
              <a:t>Takes usually an hour (can go way longer)</a:t>
            </a:r>
          </a:p>
          <a:p>
            <a:pPr lvl="1">
              <a:lnSpc>
                <a:spcPct val="150000"/>
              </a:lnSpc>
            </a:pPr>
            <a:r>
              <a:rPr lang="en-AU" sz="2100" dirty="0"/>
              <a:t>A </a:t>
            </a:r>
            <a:r>
              <a:rPr lang="en-AU" sz="2100" b="1" dirty="0"/>
              <a:t>reflection</a:t>
            </a:r>
            <a:r>
              <a:rPr lang="en-AU" sz="2100" dirty="0"/>
              <a:t> on how things are going and find ways to improve </a:t>
            </a:r>
          </a:p>
          <a:p>
            <a:pPr>
              <a:lnSpc>
                <a:spcPct val="150000"/>
              </a:lnSpc>
            </a:pPr>
            <a:endParaRPr lang="en-US" sz="2400" dirty="0"/>
          </a:p>
        </p:txBody>
      </p:sp>
      <p:pic>
        <p:nvPicPr>
          <p:cNvPr id="5" name="Content Placeholder 3">
            <a:extLst>
              <a:ext uri="{FF2B5EF4-FFF2-40B4-BE49-F238E27FC236}">
                <a16:creationId xmlns:a16="http://schemas.microsoft.com/office/drawing/2014/main" id="{032C2E86-7263-5743-9D52-B92D1E9BF834}"/>
              </a:ext>
            </a:extLst>
          </p:cNvPr>
          <p:cNvPicPr>
            <a:picLocks noGrp="1" noChangeAspect="1"/>
          </p:cNvPicPr>
          <p:nvPr>
            <p:ph sz="half" idx="2"/>
          </p:nvPr>
        </p:nvPicPr>
        <p:blipFill rotWithShape="1">
          <a:blip r:embed="rId2"/>
          <a:srcRect l="52685" t="13337" r="2549" b="3527"/>
          <a:stretch/>
        </p:blipFill>
        <p:spPr>
          <a:xfrm>
            <a:off x="5562939" y="1158994"/>
            <a:ext cx="2952411" cy="3683953"/>
          </a:xfrm>
          <a:prstGeom prst="rect">
            <a:avLst/>
          </a:prstGeom>
        </p:spPr>
      </p:pic>
    </p:spTree>
    <p:extLst>
      <p:ext uri="{BB962C8B-B14F-4D97-AF65-F5344CB8AC3E}">
        <p14:creationId xmlns:p14="http://schemas.microsoft.com/office/powerpoint/2010/main" val="2789844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4E8C-A6AF-D44B-B4AF-3297172534AC}"/>
              </a:ext>
            </a:extLst>
          </p:cNvPr>
          <p:cNvSpPr>
            <a:spLocks noGrp="1"/>
          </p:cNvSpPr>
          <p:nvPr>
            <p:ph type="title"/>
          </p:nvPr>
        </p:nvSpPr>
        <p:spPr/>
        <p:txBody>
          <a:bodyPr>
            <a:normAutofit fontScale="90000"/>
          </a:bodyPr>
          <a:lstStyle/>
          <a:p>
            <a:r>
              <a:rPr lang="en-US" b="1"/>
              <a:t>Scrum Roles: The Scrum Team</a:t>
            </a:r>
          </a:p>
        </p:txBody>
      </p:sp>
      <p:sp>
        <p:nvSpPr>
          <p:cNvPr id="5" name="Content Placeholder 4">
            <a:extLst>
              <a:ext uri="{FF2B5EF4-FFF2-40B4-BE49-F238E27FC236}">
                <a16:creationId xmlns:a16="http://schemas.microsoft.com/office/drawing/2014/main" id="{9C13CFB8-A497-9645-BA4D-F46307C83ACA}"/>
              </a:ext>
            </a:extLst>
          </p:cNvPr>
          <p:cNvSpPr>
            <a:spLocks noGrp="1"/>
          </p:cNvSpPr>
          <p:nvPr>
            <p:ph sz="half" idx="1"/>
          </p:nvPr>
        </p:nvSpPr>
        <p:spPr>
          <a:xfrm>
            <a:off x="457200" y="1268017"/>
            <a:ext cx="4762872" cy="3394472"/>
          </a:xfrm>
        </p:spPr>
        <p:txBody>
          <a:bodyPr>
            <a:noAutofit/>
          </a:bodyPr>
          <a:lstStyle/>
          <a:p>
            <a:pPr marL="457200" indent="-457200">
              <a:lnSpc>
                <a:spcPct val="150000"/>
              </a:lnSpc>
              <a:buFont typeface="Arial" panose="020B0604020202020204" pitchFamily="34" charset="0"/>
              <a:buChar char="•"/>
            </a:pPr>
            <a:r>
              <a:rPr lang="en-US" altLang="en-US" sz="2000" b="0" dirty="0"/>
              <a:t>Typically 5-10 people</a:t>
            </a:r>
          </a:p>
          <a:p>
            <a:pPr marL="457200" indent="-457200">
              <a:lnSpc>
                <a:spcPct val="150000"/>
              </a:lnSpc>
              <a:buFont typeface="Arial" panose="020B0604020202020204" pitchFamily="34" charset="0"/>
              <a:buChar char="•"/>
            </a:pPr>
            <a:r>
              <a:rPr lang="en-US" altLang="en-US" sz="2000" b="0" dirty="0"/>
              <a:t>Cross-functional (QA, Programmers, UI Designers, etc.)</a:t>
            </a:r>
          </a:p>
          <a:p>
            <a:pPr marL="457200" indent="-457200">
              <a:lnSpc>
                <a:spcPct val="150000"/>
              </a:lnSpc>
              <a:buFont typeface="Arial" panose="020B0604020202020204" pitchFamily="34" charset="0"/>
              <a:buChar char="•"/>
            </a:pPr>
            <a:r>
              <a:rPr lang="en-US" altLang="en-US" sz="2000" b="0" dirty="0"/>
              <a:t>Members should be full-time</a:t>
            </a:r>
          </a:p>
          <a:p>
            <a:pPr marL="457200" indent="-457200">
              <a:lnSpc>
                <a:spcPct val="150000"/>
              </a:lnSpc>
              <a:buFont typeface="Arial" panose="020B0604020202020204" pitchFamily="34" charset="0"/>
              <a:buChar char="•"/>
            </a:pPr>
            <a:r>
              <a:rPr lang="en-US" altLang="en-US" sz="2000" b="0" dirty="0"/>
              <a:t>Team is self-organizing</a:t>
            </a:r>
          </a:p>
          <a:p>
            <a:pPr marL="457200" indent="-457200">
              <a:lnSpc>
                <a:spcPct val="150000"/>
              </a:lnSpc>
              <a:buFont typeface="Arial" panose="020B0604020202020204" pitchFamily="34" charset="0"/>
              <a:buChar char="•"/>
            </a:pPr>
            <a:r>
              <a:rPr lang="en-US" altLang="en-US" sz="2000" b="0" dirty="0"/>
              <a:t>Membership can change only between sprints</a:t>
            </a:r>
          </a:p>
          <a:p>
            <a:pPr marL="457200" indent="-457200">
              <a:buFont typeface="Arial" panose="020B0604020202020204" pitchFamily="34" charset="0"/>
              <a:buChar char="•"/>
            </a:pPr>
            <a:endParaRPr lang="en-US" sz="2000" b="0" dirty="0"/>
          </a:p>
        </p:txBody>
      </p:sp>
      <p:pic>
        <p:nvPicPr>
          <p:cNvPr id="7" name="Picture 6">
            <a:extLst>
              <a:ext uri="{FF2B5EF4-FFF2-40B4-BE49-F238E27FC236}">
                <a16:creationId xmlns:a16="http://schemas.microsoft.com/office/drawing/2014/main" id="{C062681C-CEEE-8E49-B0F5-0321095999CC}"/>
              </a:ext>
            </a:extLst>
          </p:cNvPr>
          <p:cNvPicPr>
            <a:picLocks noChangeAspect="1"/>
          </p:cNvPicPr>
          <p:nvPr/>
        </p:nvPicPr>
        <p:blipFill>
          <a:blip r:embed="rId2"/>
          <a:stretch>
            <a:fillRect/>
          </a:stretch>
        </p:blipFill>
        <p:spPr>
          <a:xfrm>
            <a:off x="4950619" y="1268017"/>
            <a:ext cx="3697421" cy="3159614"/>
          </a:xfrm>
          <a:prstGeom prst="rect">
            <a:avLst/>
          </a:prstGeom>
        </p:spPr>
      </p:pic>
    </p:spTree>
    <p:extLst>
      <p:ext uri="{BB962C8B-B14F-4D97-AF65-F5344CB8AC3E}">
        <p14:creationId xmlns:p14="http://schemas.microsoft.com/office/powerpoint/2010/main" val="1592123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CBB49-D571-DA4B-A6EA-04A7AEBE95C8}"/>
              </a:ext>
            </a:extLst>
          </p:cNvPr>
          <p:cNvSpPr>
            <a:spLocks noGrp="1"/>
          </p:cNvSpPr>
          <p:nvPr>
            <p:ph type="title"/>
          </p:nvPr>
        </p:nvSpPr>
        <p:spPr/>
        <p:txBody>
          <a:bodyPr>
            <a:normAutofit fontScale="90000"/>
          </a:bodyPr>
          <a:lstStyle/>
          <a:p>
            <a:r>
              <a:rPr lang="en-US" b="1"/>
              <a:t>Scrum Roles: Product Owner</a:t>
            </a:r>
          </a:p>
        </p:txBody>
      </p:sp>
      <p:sp>
        <p:nvSpPr>
          <p:cNvPr id="8" name="Content Placeholder 7">
            <a:extLst>
              <a:ext uri="{FF2B5EF4-FFF2-40B4-BE49-F238E27FC236}">
                <a16:creationId xmlns:a16="http://schemas.microsoft.com/office/drawing/2014/main" id="{BD3B2BA2-FA64-2A47-AD17-85F55BF4DF80}"/>
              </a:ext>
            </a:extLst>
          </p:cNvPr>
          <p:cNvSpPr>
            <a:spLocks noGrp="1"/>
          </p:cNvSpPr>
          <p:nvPr>
            <p:ph sz="half" idx="2"/>
          </p:nvPr>
        </p:nvSpPr>
        <p:spPr>
          <a:xfrm>
            <a:off x="457200" y="1707654"/>
            <a:ext cx="4699397" cy="2938463"/>
          </a:xfrm>
        </p:spPr>
        <p:txBody>
          <a:bodyPr>
            <a:normAutofit fontScale="92500" lnSpcReduction="20000"/>
          </a:bodyPr>
          <a:lstStyle/>
          <a:p>
            <a:pPr marL="342900" indent="-342900">
              <a:buFont typeface="Arial" panose="020B0604020202020204" pitchFamily="34" charset="0"/>
              <a:buChar char="•"/>
            </a:pPr>
            <a:r>
              <a:rPr lang="en-AU" b="0" dirty="0"/>
              <a:t>Represents business/customer/client</a:t>
            </a:r>
          </a:p>
          <a:p>
            <a:pPr marL="342900" indent="-342900">
              <a:buFont typeface="Arial" panose="020B0604020202020204" pitchFamily="34" charset="0"/>
              <a:buChar char="•"/>
            </a:pPr>
            <a:r>
              <a:rPr lang="en-AU" b="0" dirty="0"/>
              <a:t>Provides the vision for the product</a:t>
            </a:r>
          </a:p>
          <a:p>
            <a:pPr marL="342900" indent="-342900">
              <a:buFont typeface="Arial" panose="020B0604020202020204" pitchFamily="34" charset="0"/>
              <a:buChar char="•"/>
            </a:pPr>
            <a:r>
              <a:rPr lang="en-AU" b="0" dirty="0"/>
              <a:t>Prioritises items on agile product backlog</a:t>
            </a:r>
          </a:p>
          <a:p>
            <a:pPr marL="342900" indent="-342900">
              <a:buFont typeface="Arial" panose="020B0604020202020204" pitchFamily="34" charset="0"/>
              <a:buChar char="•"/>
            </a:pPr>
            <a:r>
              <a:rPr lang="en-AU" b="0" dirty="0"/>
              <a:t>Describes top items to the team</a:t>
            </a:r>
          </a:p>
          <a:p>
            <a:pPr marL="342900" indent="-342900">
              <a:buFont typeface="Arial" panose="020B0604020202020204" pitchFamily="34" charset="0"/>
              <a:buChar char="•"/>
            </a:pPr>
            <a:r>
              <a:rPr lang="en-AU" b="0" dirty="0"/>
              <a:t>Directs the team to the right goal</a:t>
            </a:r>
          </a:p>
          <a:p>
            <a:pPr marL="342900" indent="-342900">
              <a:buFont typeface="Arial" panose="020B0604020202020204" pitchFamily="34" charset="0"/>
              <a:buChar char="•"/>
            </a:pPr>
            <a:endParaRPr lang="en-US" b="0" dirty="0"/>
          </a:p>
        </p:txBody>
      </p:sp>
      <p:pic>
        <p:nvPicPr>
          <p:cNvPr id="5" name="Picture 4">
            <a:extLst>
              <a:ext uri="{FF2B5EF4-FFF2-40B4-BE49-F238E27FC236}">
                <a16:creationId xmlns:a16="http://schemas.microsoft.com/office/drawing/2014/main" id="{B78C3BD9-9499-A640-9BB8-98D46E7A8A1A}"/>
              </a:ext>
            </a:extLst>
          </p:cNvPr>
          <p:cNvPicPr>
            <a:picLocks noChangeAspect="1"/>
          </p:cNvPicPr>
          <p:nvPr/>
        </p:nvPicPr>
        <p:blipFill>
          <a:blip r:embed="rId2"/>
          <a:stretch>
            <a:fillRect/>
          </a:stretch>
        </p:blipFill>
        <p:spPr>
          <a:xfrm>
            <a:off x="5050114" y="1885354"/>
            <a:ext cx="3544226" cy="2360221"/>
          </a:xfrm>
          <a:prstGeom prst="rect">
            <a:avLst/>
          </a:prstGeom>
        </p:spPr>
      </p:pic>
    </p:spTree>
    <p:extLst>
      <p:ext uri="{BB962C8B-B14F-4D97-AF65-F5344CB8AC3E}">
        <p14:creationId xmlns:p14="http://schemas.microsoft.com/office/powerpoint/2010/main" val="370484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D382-61B5-DC4A-B0F2-B0DD677AA546}"/>
              </a:ext>
            </a:extLst>
          </p:cNvPr>
          <p:cNvSpPr>
            <a:spLocks noGrp="1"/>
          </p:cNvSpPr>
          <p:nvPr>
            <p:ph type="title"/>
          </p:nvPr>
        </p:nvSpPr>
        <p:spPr/>
        <p:txBody>
          <a:bodyPr>
            <a:normAutofit fontScale="90000"/>
          </a:bodyPr>
          <a:lstStyle/>
          <a:p>
            <a:r>
              <a:rPr lang="en-US" b="1"/>
              <a:t>Scrum Roles: Scrum Master</a:t>
            </a:r>
          </a:p>
        </p:txBody>
      </p:sp>
      <p:sp>
        <p:nvSpPr>
          <p:cNvPr id="4" name="Content Placeholder 3">
            <a:extLst>
              <a:ext uri="{FF2B5EF4-FFF2-40B4-BE49-F238E27FC236}">
                <a16:creationId xmlns:a16="http://schemas.microsoft.com/office/drawing/2014/main" id="{D57CBB35-C94E-8547-9653-1BBAA1DA38A8}"/>
              </a:ext>
            </a:extLst>
          </p:cNvPr>
          <p:cNvSpPr>
            <a:spLocks noGrp="1"/>
          </p:cNvSpPr>
          <p:nvPr>
            <p:ph sz="half" idx="1"/>
          </p:nvPr>
        </p:nvSpPr>
        <p:spPr>
          <a:xfrm>
            <a:off x="702307" y="1419622"/>
            <a:ext cx="4166944" cy="3394472"/>
          </a:xfrm>
        </p:spPr>
        <p:txBody>
          <a:bodyPr>
            <a:normAutofit fontScale="70000" lnSpcReduction="20000"/>
          </a:bodyPr>
          <a:lstStyle/>
          <a:p>
            <a:r>
              <a:rPr lang="en-AU" b="0" dirty="0"/>
              <a:t>Team coach</a:t>
            </a:r>
          </a:p>
          <a:p>
            <a:r>
              <a:rPr lang="en-AU" b="0" dirty="0"/>
              <a:t>Help team members with Scrum process</a:t>
            </a:r>
          </a:p>
          <a:p>
            <a:r>
              <a:rPr lang="en-AU" b="0" dirty="0"/>
              <a:t>Not a traditional project manager</a:t>
            </a:r>
          </a:p>
          <a:p>
            <a:pPr lvl="1"/>
            <a:r>
              <a:rPr lang="en-AU" dirty="0"/>
              <a:t>Does not provide day to day directions to team</a:t>
            </a:r>
          </a:p>
          <a:p>
            <a:pPr lvl="1"/>
            <a:r>
              <a:rPr lang="en-AU" dirty="0"/>
              <a:t>Does not (preferably) assign tasks to individuals</a:t>
            </a:r>
          </a:p>
          <a:p>
            <a:r>
              <a:rPr lang="en-AU" b="0" dirty="0"/>
              <a:t>Helps team focus on the goal they have selected</a:t>
            </a:r>
          </a:p>
          <a:p>
            <a:endParaRPr lang="en-US" b="0" dirty="0"/>
          </a:p>
        </p:txBody>
      </p:sp>
      <p:pic>
        <p:nvPicPr>
          <p:cNvPr id="3" name="Picture 2">
            <a:extLst>
              <a:ext uri="{FF2B5EF4-FFF2-40B4-BE49-F238E27FC236}">
                <a16:creationId xmlns:a16="http://schemas.microsoft.com/office/drawing/2014/main" id="{803332D7-6CE9-1B47-A980-6C3D7F4911D8}"/>
              </a:ext>
            </a:extLst>
          </p:cNvPr>
          <p:cNvPicPr>
            <a:picLocks noChangeAspect="1"/>
          </p:cNvPicPr>
          <p:nvPr/>
        </p:nvPicPr>
        <p:blipFill>
          <a:blip r:embed="rId2"/>
          <a:stretch>
            <a:fillRect/>
          </a:stretch>
        </p:blipFill>
        <p:spPr>
          <a:xfrm>
            <a:off x="4833787" y="1633182"/>
            <a:ext cx="3937193" cy="2615216"/>
          </a:xfrm>
          <a:prstGeom prst="rect">
            <a:avLst/>
          </a:prstGeom>
        </p:spPr>
      </p:pic>
    </p:spTree>
    <p:extLst>
      <p:ext uri="{BB962C8B-B14F-4D97-AF65-F5344CB8AC3E}">
        <p14:creationId xmlns:p14="http://schemas.microsoft.com/office/powerpoint/2010/main" val="196989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DF4A-D7BD-9A43-8A34-830144D913A9}"/>
              </a:ext>
            </a:extLst>
          </p:cNvPr>
          <p:cNvSpPr>
            <a:spLocks noGrp="1"/>
          </p:cNvSpPr>
          <p:nvPr>
            <p:ph type="title"/>
          </p:nvPr>
        </p:nvSpPr>
        <p:spPr>
          <a:xfrm>
            <a:off x="414894" y="292894"/>
            <a:ext cx="7886700" cy="994172"/>
          </a:xfrm>
        </p:spPr>
        <p:txBody>
          <a:bodyPr/>
          <a:lstStyle/>
          <a:p>
            <a:r>
              <a:rPr lang="en-US" b="1"/>
              <a:t>Scrum Roles: Scrum Team</a:t>
            </a:r>
          </a:p>
        </p:txBody>
      </p:sp>
      <p:sp>
        <p:nvSpPr>
          <p:cNvPr id="3" name="Content Placeholder 2">
            <a:extLst>
              <a:ext uri="{FF2B5EF4-FFF2-40B4-BE49-F238E27FC236}">
                <a16:creationId xmlns:a16="http://schemas.microsoft.com/office/drawing/2014/main" id="{FD6990D7-D66D-9D46-8FA1-436D08F513E1}"/>
              </a:ext>
            </a:extLst>
          </p:cNvPr>
          <p:cNvSpPr>
            <a:spLocks noGrp="1"/>
          </p:cNvSpPr>
          <p:nvPr>
            <p:ph sz="half" idx="1"/>
          </p:nvPr>
        </p:nvSpPr>
        <p:spPr>
          <a:xfrm>
            <a:off x="289322" y="1744266"/>
            <a:ext cx="4514850" cy="3263504"/>
          </a:xfrm>
        </p:spPr>
        <p:txBody>
          <a:bodyPr>
            <a:normAutofit/>
          </a:bodyPr>
          <a:lstStyle/>
          <a:p>
            <a:pPr marL="457200" indent="-457200">
              <a:buFont typeface="Arial" panose="020B0604020202020204" pitchFamily="34" charset="0"/>
              <a:buChar char="•"/>
            </a:pPr>
            <a:r>
              <a:rPr lang="en-AU" sz="2000" b="0" dirty="0"/>
              <a:t>Team moves items from product backlog to sprints</a:t>
            </a:r>
          </a:p>
          <a:p>
            <a:pPr marL="457200" indent="-457200">
              <a:buFont typeface="Arial" panose="020B0604020202020204" pitchFamily="34" charset="0"/>
              <a:buChar char="•"/>
            </a:pPr>
            <a:r>
              <a:rPr lang="en-AU" sz="2000" b="0" dirty="0"/>
              <a:t>Implements the features</a:t>
            </a:r>
          </a:p>
          <a:p>
            <a:pPr marL="457200" indent="-457200">
              <a:buFont typeface="Arial" panose="020B0604020202020204" pitchFamily="34" charset="0"/>
              <a:buChar char="•"/>
            </a:pPr>
            <a:r>
              <a:rPr lang="en-AU" sz="2000" b="0" dirty="0"/>
              <a:t>There are no specific titles for individuals (tester, programmer, etc.)</a:t>
            </a:r>
          </a:p>
          <a:p>
            <a:pPr marL="457200" indent="-457200">
              <a:buFont typeface="Arial" panose="020B0604020202020204" pitchFamily="34" charset="0"/>
              <a:buChar char="•"/>
            </a:pPr>
            <a:r>
              <a:rPr lang="en-AU" sz="2000" b="0" dirty="0"/>
              <a:t>Team members may go beyond their discipline</a:t>
            </a:r>
          </a:p>
          <a:p>
            <a:pPr marL="457200" indent="-457200">
              <a:buFont typeface="Arial" panose="020B0604020202020204" pitchFamily="34" charset="0"/>
              <a:buChar char="•"/>
            </a:pPr>
            <a:endParaRPr lang="en-US" sz="2000" b="0" dirty="0"/>
          </a:p>
        </p:txBody>
      </p:sp>
      <p:pic>
        <p:nvPicPr>
          <p:cNvPr id="10" name="Picture 9">
            <a:extLst>
              <a:ext uri="{FF2B5EF4-FFF2-40B4-BE49-F238E27FC236}">
                <a16:creationId xmlns:a16="http://schemas.microsoft.com/office/drawing/2014/main" id="{8FBCCFC5-0BE1-794E-B0CC-302AA0F435B5}"/>
              </a:ext>
            </a:extLst>
          </p:cNvPr>
          <p:cNvPicPr>
            <a:picLocks noChangeAspect="1"/>
          </p:cNvPicPr>
          <p:nvPr/>
        </p:nvPicPr>
        <p:blipFill rotWithShape="1">
          <a:blip r:embed="rId2"/>
          <a:srcRect l="26016"/>
          <a:stretch/>
        </p:blipFill>
        <p:spPr>
          <a:xfrm>
            <a:off x="4629151" y="1965440"/>
            <a:ext cx="4439081" cy="2071061"/>
          </a:xfrm>
          <a:prstGeom prst="rect">
            <a:avLst/>
          </a:prstGeom>
        </p:spPr>
      </p:pic>
    </p:spTree>
    <p:extLst>
      <p:ext uri="{BB962C8B-B14F-4D97-AF65-F5344CB8AC3E}">
        <p14:creationId xmlns:p14="http://schemas.microsoft.com/office/powerpoint/2010/main" val="504347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4AF9-BBFD-2F41-98E8-7D04A7E5070B}"/>
              </a:ext>
            </a:extLst>
          </p:cNvPr>
          <p:cNvSpPr>
            <a:spLocks noGrp="1"/>
          </p:cNvSpPr>
          <p:nvPr>
            <p:ph type="title"/>
          </p:nvPr>
        </p:nvSpPr>
        <p:spPr/>
        <p:txBody>
          <a:bodyPr/>
          <a:lstStyle/>
          <a:p>
            <a:r>
              <a:rPr lang="en-US" b="1"/>
              <a:t>Scrum Summery</a:t>
            </a:r>
          </a:p>
        </p:txBody>
      </p:sp>
      <p:pic>
        <p:nvPicPr>
          <p:cNvPr id="6" name="Picture 4" descr="Image result for scrum process">
            <a:extLst>
              <a:ext uri="{FF2B5EF4-FFF2-40B4-BE49-F238E27FC236}">
                <a16:creationId xmlns:a16="http://schemas.microsoft.com/office/drawing/2014/main" id="{CA51782F-A7F1-BA40-A24E-28B4711069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454772"/>
            <a:ext cx="7886700" cy="309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494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923678"/>
            <a:ext cx="8363272" cy="1028700"/>
          </a:xfrm>
        </p:spPr>
        <p:txBody>
          <a:bodyPr>
            <a:normAutofit/>
          </a:bodyPr>
          <a:lstStyle/>
          <a:p>
            <a:r>
              <a:rPr lang="en-US" dirty="0"/>
              <a:t>Game-theoretic approach…</a:t>
            </a:r>
          </a:p>
        </p:txBody>
      </p:sp>
    </p:spTree>
    <p:extLst>
      <p:ext uri="{BB962C8B-B14F-4D97-AF65-F5344CB8AC3E}">
        <p14:creationId xmlns:p14="http://schemas.microsoft.com/office/powerpoint/2010/main" val="1885016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457200" y="1419622"/>
            <a:ext cx="7935889" cy="3280172"/>
          </a:xfrm>
        </p:spPr>
        <p:txBody>
          <a:bodyPr>
            <a:normAutofit lnSpcReduction="10000"/>
          </a:bodyPr>
          <a:lstStyle/>
          <a:p>
            <a:pPr>
              <a:lnSpc>
                <a:spcPct val="110000"/>
              </a:lnSpc>
              <a:spcBef>
                <a:spcPts val="0"/>
              </a:spcBef>
            </a:pPr>
            <a:r>
              <a:rPr lang="en-US" dirty="0"/>
              <a:t>A game </a:t>
            </a:r>
            <a:r>
              <a:rPr lang="en-US" altLang="zh-CN" b="0" dirty="0"/>
              <a:t>is a situation in which multiple interactive parities (players) attempt to make rational decisions to optimize their respective objectives based on a set of rules and available information.</a:t>
            </a:r>
          </a:p>
          <a:p>
            <a:pPr>
              <a:lnSpc>
                <a:spcPct val="110000"/>
              </a:lnSpc>
              <a:spcBef>
                <a:spcPts val="0"/>
              </a:spcBef>
            </a:pPr>
            <a:endParaRPr lang="en-US" b="0" dirty="0"/>
          </a:p>
          <a:p>
            <a:pPr>
              <a:lnSpc>
                <a:spcPct val="110000"/>
              </a:lnSpc>
              <a:spcBef>
                <a:spcPts val="0"/>
              </a:spcBef>
            </a:pPr>
            <a:r>
              <a:rPr lang="en-AU" dirty="0"/>
              <a:t>Everything is a game…</a:t>
            </a:r>
          </a:p>
          <a:p>
            <a:pPr lvl="1">
              <a:lnSpc>
                <a:spcPct val="110000"/>
              </a:lnSpc>
              <a:spcBef>
                <a:spcPts val="0"/>
              </a:spcBef>
            </a:pPr>
            <a:r>
              <a:rPr lang="en-AU" dirty="0"/>
              <a:t>Poker, chess, soccer</a:t>
            </a:r>
          </a:p>
          <a:p>
            <a:pPr lvl="1">
              <a:lnSpc>
                <a:spcPct val="110000"/>
              </a:lnSpc>
              <a:spcBef>
                <a:spcPts val="0"/>
              </a:spcBef>
            </a:pPr>
            <a:r>
              <a:rPr lang="en-AU" dirty="0"/>
              <a:t>Advertising, auctions, insurance</a:t>
            </a:r>
          </a:p>
          <a:p>
            <a:pPr lvl="1">
              <a:lnSpc>
                <a:spcPct val="110000"/>
              </a:lnSpc>
              <a:spcBef>
                <a:spcPts val="0"/>
              </a:spcBef>
            </a:pPr>
            <a:r>
              <a:rPr lang="en-AU" dirty="0"/>
              <a:t>relations, trade agreements, electoral campaigns</a:t>
            </a:r>
          </a:p>
          <a:p>
            <a:pPr lvl="1">
              <a:lnSpc>
                <a:spcPct val="110000"/>
              </a:lnSpc>
              <a:spcBef>
                <a:spcPts val="0"/>
              </a:spcBef>
            </a:pPr>
            <a:r>
              <a:rPr lang="en-AU" dirty="0"/>
              <a:t>attack-</a:t>
            </a:r>
            <a:r>
              <a:rPr lang="en-AU" dirty="0" err="1"/>
              <a:t>defense</a:t>
            </a:r>
            <a:endParaRPr lang="en-AU" dirty="0"/>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88842" y="267494"/>
            <a:ext cx="8503637" cy="1028700"/>
          </a:xfrm>
        </p:spPr>
        <p:txBody>
          <a:bodyPr>
            <a:noAutofit/>
          </a:bodyPr>
          <a:lstStyle/>
          <a:p>
            <a:r>
              <a:rPr lang="en-US" dirty="0"/>
              <a:t>What is a game?</a:t>
            </a:r>
          </a:p>
        </p:txBody>
      </p:sp>
    </p:spTree>
    <p:extLst>
      <p:ext uri="{BB962C8B-B14F-4D97-AF65-F5344CB8AC3E}">
        <p14:creationId xmlns:p14="http://schemas.microsoft.com/office/powerpoint/2010/main" val="3007405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539552" y="1595834"/>
            <a:ext cx="7935889" cy="3280172"/>
          </a:xfrm>
        </p:spPr>
        <p:txBody>
          <a:bodyPr>
            <a:normAutofit fontScale="85000" lnSpcReduction="10000"/>
          </a:bodyPr>
          <a:lstStyle/>
          <a:p>
            <a:pPr>
              <a:lnSpc>
                <a:spcPct val="110000"/>
              </a:lnSpc>
              <a:spcBef>
                <a:spcPts val="0"/>
              </a:spcBef>
            </a:pPr>
            <a:r>
              <a:rPr lang="en-US" dirty="0"/>
              <a:t>Prisoner’s Dilemma</a:t>
            </a:r>
            <a:endParaRPr lang="en-US" b="0" dirty="0"/>
          </a:p>
          <a:p>
            <a:pPr marL="342900" lvl="0" indent="-342900" algn="just" defTabSz="914354">
              <a:lnSpc>
                <a:spcPct val="150000"/>
              </a:lnSpc>
              <a:spcBef>
                <a:spcPts val="0"/>
              </a:spcBef>
              <a:spcAft>
                <a:spcPts val="400"/>
              </a:spcAft>
              <a:buFont typeface="Arial" panose="020B0604020202020204" pitchFamily="34" charset="0"/>
              <a:buChar char="•"/>
              <a:defRPr/>
            </a:pPr>
            <a:r>
              <a:rPr lang="en-US" altLang="zh-CN" sz="2000" b="0" dirty="0">
                <a:solidFill>
                  <a:prstClr val="black"/>
                </a:solidFill>
              </a:rPr>
              <a:t>Two suspects arrested for a crime.</a:t>
            </a:r>
          </a:p>
          <a:p>
            <a:pPr marL="342900" lvl="0" indent="-342900" algn="just" defTabSz="914354">
              <a:lnSpc>
                <a:spcPct val="150000"/>
              </a:lnSpc>
              <a:spcBef>
                <a:spcPts val="0"/>
              </a:spcBef>
              <a:spcAft>
                <a:spcPts val="400"/>
              </a:spcAft>
              <a:buFont typeface="Arial" panose="020B0604020202020204" pitchFamily="34" charset="0"/>
              <a:buChar char="•"/>
              <a:defRPr/>
            </a:pPr>
            <a:r>
              <a:rPr lang="en-US" altLang="zh-CN" sz="2000" b="0" dirty="0">
                <a:solidFill>
                  <a:prstClr val="black"/>
                </a:solidFill>
              </a:rPr>
              <a:t>Prisoners decide whether to </a:t>
            </a:r>
          </a:p>
          <a:p>
            <a:pPr lvl="0" algn="just" defTabSz="914354">
              <a:lnSpc>
                <a:spcPct val="150000"/>
              </a:lnSpc>
              <a:spcBef>
                <a:spcPts val="0"/>
              </a:spcBef>
              <a:spcAft>
                <a:spcPts val="400"/>
              </a:spcAft>
              <a:defRPr/>
            </a:pPr>
            <a:r>
              <a:rPr lang="en-US" altLang="zh-CN" sz="2000" b="0" i="1" dirty="0">
                <a:solidFill>
                  <a:srgbClr val="7030A0"/>
                </a:solidFill>
              </a:rPr>
              <a:t>      </a:t>
            </a:r>
            <a:r>
              <a:rPr lang="en-US" altLang="zh-CN" sz="2000" i="1" dirty="0">
                <a:solidFill>
                  <a:srgbClr val="7030A0"/>
                </a:solidFill>
              </a:rPr>
              <a:t>confess</a:t>
            </a:r>
            <a:r>
              <a:rPr lang="en-US" altLang="zh-CN" sz="2000" b="0" dirty="0">
                <a:solidFill>
                  <a:prstClr val="black"/>
                </a:solidFill>
              </a:rPr>
              <a:t> or </a:t>
            </a:r>
            <a:r>
              <a:rPr lang="en-US" altLang="zh-CN" sz="2000" i="1" dirty="0">
                <a:solidFill>
                  <a:srgbClr val="7030A0"/>
                </a:solidFill>
              </a:rPr>
              <a:t>not to confess</a:t>
            </a:r>
            <a:r>
              <a:rPr lang="en-US" altLang="zh-CN" sz="2000" b="0" i="1" dirty="0">
                <a:solidFill>
                  <a:prstClr val="black"/>
                </a:solidFill>
              </a:rPr>
              <a:t>.</a:t>
            </a:r>
          </a:p>
          <a:p>
            <a:pPr marL="342900" lvl="0" indent="-342900" algn="just" defTabSz="914354">
              <a:lnSpc>
                <a:spcPct val="150000"/>
              </a:lnSpc>
              <a:spcBef>
                <a:spcPts val="0"/>
              </a:spcBef>
              <a:spcAft>
                <a:spcPts val="400"/>
              </a:spcAft>
              <a:buFont typeface="Arial" panose="020B0604020202020204" pitchFamily="34" charset="0"/>
              <a:buChar char="•"/>
              <a:defRPr/>
            </a:pPr>
            <a:r>
              <a:rPr lang="en-US" altLang="zh-CN" sz="2000" b="0" dirty="0">
                <a:solidFill>
                  <a:prstClr val="black"/>
                </a:solidFill>
              </a:rPr>
              <a:t>If both confess, both sentenced to 5 months of jail.</a:t>
            </a:r>
          </a:p>
          <a:p>
            <a:pPr marL="342900" lvl="0" indent="-342900" algn="just" defTabSz="914354">
              <a:lnSpc>
                <a:spcPct val="150000"/>
              </a:lnSpc>
              <a:spcBef>
                <a:spcPts val="0"/>
              </a:spcBef>
              <a:spcAft>
                <a:spcPts val="400"/>
              </a:spcAft>
              <a:buFont typeface="Arial" panose="020B0604020202020204" pitchFamily="34" charset="0"/>
              <a:buChar char="•"/>
              <a:defRPr/>
            </a:pPr>
            <a:r>
              <a:rPr lang="en-US" altLang="zh-CN" sz="2000" b="0" dirty="0">
                <a:solidFill>
                  <a:prstClr val="black"/>
                </a:solidFill>
              </a:rPr>
              <a:t>If both do not confess, then both will be sentenced to 2 month of jail.</a:t>
            </a:r>
          </a:p>
          <a:p>
            <a:pPr marL="342900" lvl="0" indent="-342900" algn="just" defTabSz="914354">
              <a:lnSpc>
                <a:spcPct val="150000"/>
              </a:lnSpc>
              <a:spcBef>
                <a:spcPts val="0"/>
              </a:spcBef>
              <a:spcAft>
                <a:spcPts val="400"/>
              </a:spcAft>
              <a:buFont typeface="Arial" panose="020B0604020202020204" pitchFamily="34" charset="0"/>
              <a:buChar char="•"/>
              <a:defRPr/>
            </a:pPr>
            <a:r>
              <a:rPr lang="en-US" altLang="zh-CN" sz="2000" b="0" dirty="0">
                <a:solidFill>
                  <a:prstClr val="black"/>
                </a:solidFill>
              </a:rPr>
              <a:t>If one confess and the other does not, then the confessor gets freed and the non-confessor sentenced to 9 months of jail.</a:t>
            </a:r>
          </a:p>
          <a:p>
            <a:pPr>
              <a:lnSpc>
                <a:spcPct val="110000"/>
              </a:lnSpc>
              <a:spcBef>
                <a:spcPts val="0"/>
              </a:spcBef>
            </a:pPr>
            <a:endParaRPr lang="en-AU" dirty="0"/>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285036"/>
            <a:ext cx="8503637" cy="1028700"/>
          </a:xfrm>
        </p:spPr>
        <p:txBody>
          <a:bodyPr>
            <a:noAutofit/>
          </a:bodyPr>
          <a:lstStyle/>
          <a:p>
            <a:r>
              <a:rPr lang="en-US" dirty="0"/>
              <a:t>An examples of game</a:t>
            </a:r>
          </a:p>
        </p:txBody>
      </p:sp>
      <p:pic>
        <p:nvPicPr>
          <p:cNvPr id="2" name="Picture 1">
            <a:extLst>
              <a:ext uri="{FF2B5EF4-FFF2-40B4-BE49-F238E27FC236}">
                <a16:creationId xmlns:a16="http://schemas.microsoft.com/office/drawing/2014/main" id="{E9913333-51DB-91FE-5254-1A7F6CCAE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163" y="1595834"/>
            <a:ext cx="2864109" cy="1510841"/>
          </a:xfrm>
          <a:prstGeom prst="rect">
            <a:avLst/>
          </a:prstGeom>
        </p:spPr>
      </p:pic>
    </p:spTree>
    <p:extLst>
      <p:ext uri="{BB962C8B-B14F-4D97-AF65-F5344CB8AC3E}">
        <p14:creationId xmlns:p14="http://schemas.microsoft.com/office/powerpoint/2010/main" val="1864230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457200" y="1419622"/>
            <a:ext cx="7935889" cy="3280172"/>
          </a:xfrm>
        </p:spPr>
        <p:txBody>
          <a:bodyPr>
            <a:normAutofit fontScale="92500"/>
          </a:bodyPr>
          <a:lstStyle/>
          <a:p>
            <a:pPr lvl="0" algn="just" defTabSz="914354">
              <a:lnSpc>
                <a:spcPct val="150000"/>
              </a:lnSpc>
              <a:spcBef>
                <a:spcPts val="0"/>
              </a:spcBef>
              <a:spcAft>
                <a:spcPts val="400"/>
              </a:spcAft>
              <a:defRPr/>
            </a:pPr>
            <a:r>
              <a:rPr lang="en-US" altLang="zh-CN" sz="2000" dirty="0"/>
              <a:t>Game theory </a:t>
            </a:r>
            <a:r>
              <a:rPr lang="en-US" altLang="zh-CN" sz="2000" b="0" dirty="0">
                <a:solidFill>
                  <a:prstClr val="black"/>
                </a:solidFill>
              </a:rPr>
              <a:t>is a branch of applied mathematics that provides tools for analyzing interactive decision-making process, in which the payoff for each player depends on the actions of all.</a:t>
            </a:r>
          </a:p>
          <a:p>
            <a:pPr>
              <a:lnSpc>
                <a:spcPct val="110000"/>
              </a:lnSpc>
              <a:spcBef>
                <a:spcPts val="0"/>
              </a:spcBef>
            </a:pPr>
            <a:endParaRPr lang="en-US" b="0" dirty="0"/>
          </a:p>
          <a:p>
            <a:pPr lvl="0" algn="just" defTabSz="914354">
              <a:lnSpc>
                <a:spcPct val="150000"/>
              </a:lnSpc>
              <a:spcBef>
                <a:spcPts val="0"/>
              </a:spcBef>
              <a:spcAft>
                <a:spcPts val="400"/>
              </a:spcAft>
              <a:defRPr/>
            </a:pPr>
            <a:r>
              <a:rPr lang="en-US" altLang="zh-CN" sz="2000" b="0" dirty="0">
                <a:solidFill>
                  <a:prstClr val="black"/>
                </a:solidFill>
              </a:rPr>
              <a:t>When choosing one’s own course of action, the choices of others must be taken into account. Game theory provides a framework to </a:t>
            </a:r>
            <a:r>
              <a:rPr lang="en-US" altLang="zh-CN" sz="2000" dirty="0"/>
              <a:t>predict </a:t>
            </a:r>
            <a:r>
              <a:rPr lang="en-US" altLang="zh-CN" sz="2000" b="0" dirty="0">
                <a:solidFill>
                  <a:prstClr val="black"/>
                </a:solidFill>
              </a:rPr>
              <a:t>others’ play and guide the formulation of </a:t>
            </a:r>
            <a:r>
              <a:rPr lang="en-US" altLang="zh-CN" sz="2000" dirty="0"/>
              <a:t>optimal decisions/ actions</a:t>
            </a:r>
            <a:r>
              <a:rPr lang="en-US" altLang="zh-CN" sz="2000" b="0" dirty="0">
                <a:solidFill>
                  <a:prstClr val="black"/>
                </a:solidFill>
              </a:rPr>
              <a:t>.</a:t>
            </a:r>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88842" y="267494"/>
            <a:ext cx="8503637" cy="1028700"/>
          </a:xfrm>
        </p:spPr>
        <p:txBody>
          <a:bodyPr>
            <a:noAutofit/>
          </a:bodyPr>
          <a:lstStyle/>
          <a:p>
            <a:r>
              <a:rPr lang="en-US" dirty="0"/>
              <a:t>What is game theory?</a:t>
            </a:r>
          </a:p>
        </p:txBody>
      </p:sp>
    </p:spTree>
    <p:extLst>
      <p:ext uri="{BB962C8B-B14F-4D97-AF65-F5344CB8AC3E}">
        <p14:creationId xmlns:p14="http://schemas.microsoft.com/office/powerpoint/2010/main" val="3555136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25114"/>
            <a:ext cx="8503637" cy="1028700"/>
          </a:xfrm>
        </p:spPr>
        <p:txBody>
          <a:bodyPr>
            <a:noAutofit/>
          </a:bodyPr>
          <a:lstStyle/>
          <a:p>
            <a:r>
              <a:rPr lang="en-US" dirty="0"/>
              <a:t>More on Agile</a:t>
            </a:r>
          </a:p>
        </p:txBody>
      </p:sp>
      <p:sp>
        <p:nvSpPr>
          <p:cNvPr id="4" name="Content Placeholder 3">
            <a:extLst>
              <a:ext uri="{FF2B5EF4-FFF2-40B4-BE49-F238E27FC236}">
                <a16:creationId xmlns:a16="http://schemas.microsoft.com/office/drawing/2014/main" id="{0D2A9B80-E5A8-6A99-A228-4C5F0A99FEDB}"/>
              </a:ext>
            </a:extLst>
          </p:cNvPr>
          <p:cNvSpPr>
            <a:spLocks noGrp="1"/>
          </p:cNvSpPr>
          <p:nvPr>
            <p:ph idx="1"/>
          </p:nvPr>
        </p:nvSpPr>
        <p:spPr>
          <a:xfrm>
            <a:off x="467544" y="1203598"/>
            <a:ext cx="7620000" cy="3280172"/>
          </a:xfrm>
        </p:spPr>
        <p:txBody>
          <a:bodyPr/>
          <a:lstStyle/>
          <a:p>
            <a:r>
              <a:rPr lang="en-US" dirty="0"/>
              <a:t>Agile </a:t>
            </a:r>
            <a:r>
              <a:rPr lang="en-US" b="0" dirty="0"/>
              <a:t>in a nutshell</a:t>
            </a:r>
          </a:p>
          <a:p>
            <a:pPr lvl="1"/>
            <a:r>
              <a:rPr lang="en-AU" b="1" i="1" dirty="0">
                <a:solidFill>
                  <a:srgbClr val="7030A0"/>
                </a:solidFill>
              </a:rPr>
              <a:t>Iterative approach</a:t>
            </a:r>
            <a:r>
              <a:rPr lang="en-AU" b="1" dirty="0"/>
              <a:t> </a:t>
            </a:r>
            <a:r>
              <a:rPr lang="en-AU" b="0" dirty="0"/>
              <a:t>to Software Development</a:t>
            </a:r>
          </a:p>
          <a:p>
            <a:pPr lvl="1"/>
            <a:r>
              <a:rPr lang="en-AU" b="0" dirty="0"/>
              <a:t>Builds a software </a:t>
            </a:r>
            <a:r>
              <a:rPr lang="en-AU" b="1" i="1" dirty="0">
                <a:solidFill>
                  <a:srgbClr val="7030A0"/>
                </a:solidFill>
              </a:rPr>
              <a:t>incrementally</a:t>
            </a:r>
          </a:p>
          <a:p>
            <a:pPr lvl="1"/>
            <a:r>
              <a:rPr lang="en-AU" b="0" dirty="0"/>
              <a:t>Accommodates </a:t>
            </a:r>
            <a:r>
              <a:rPr lang="en-AU" b="1" i="1" dirty="0">
                <a:solidFill>
                  <a:srgbClr val="7030A0"/>
                </a:solidFill>
              </a:rPr>
              <a:t>changing business/customer needs</a:t>
            </a:r>
          </a:p>
          <a:p>
            <a:pPr lvl="1"/>
            <a:r>
              <a:rPr lang="en-AU" b="0" dirty="0"/>
              <a:t>Incorporates </a:t>
            </a:r>
            <a:r>
              <a:rPr lang="en-AU" b="1" i="1" dirty="0">
                <a:solidFill>
                  <a:srgbClr val="7030A0"/>
                </a:solidFill>
              </a:rPr>
              <a:t>frequent feedback</a:t>
            </a:r>
          </a:p>
          <a:p>
            <a:endParaRPr lang="en-US" b="0" dirty="0"/>
          </a:p>
        </p:txBody>
      </p:sp>
      <p:grpSp>
        <p:nvGrpSpPr>
          <p:cNvPr id="6" name="Group 5">
            <a:extLst>
              <a:ext uri="{FF2B5EF4-FFF2-40B4-BE49-F238E27FC236}">
                <a16:creationId xmlns:a16="http://schemas.microsoft.com/office/drawing/2014/main" id="{DA52C160-F6D0-66AB-83EE-E556E6A96686}"/>
              </a:ext>
            </a:extLst>
          </p:cNvPr>
          <p:cNvGrpSpPr/>
          <p:nvPr/>
        </p:nvGrpSpPr>
        <p:grpSpPr>
          <a:xfrm>
            <a:off x="857164" y="3159798"/>
            <a:ext cx="6840760" cy="2014960"/>
            <a:chOff x="1616503" y="3450622"/>
            <a:chExt cx="8958994" cy="3186003"/>
          </a:xfrm>
        </p:grpSpPr>
        <p:pic>
          <p:nvPicPr>
            <p:cNvPr id="8" name="Picture 7">
              <a:extLst>
                <a:ext uri="{FF2B5EF4-FFF2-40B4-BE49-F238E27FC236}">
                  <a16:creationId xmlns:a16="http://schemas.microsoft.com/office/drawing/2014/main" id="{3DF4FC33-A6A2-F58E-47DC-6ADABDB8C3A4}"/>
                </a:ext>
              </a:extLst>
            </p:cNvPr>
            <p:cNvPicPr>
              <a:picLocks noChangeAspect="1"/>
            </p:cNvPicPr>
            <p:nvPr/>
          </p:nvPicPr>
          <p:blipFill rotWithShape="1">
            <a:blip r:embed="rId3"/>
            <a:srcRect t="23227"/>
            <a:stretch/>
          </p:blipFill>
          <p:spPr>
            <a:xfrm>
              <a:off x="1616503" y="3450622"/>
              <a:ext cx="8958994" cy="2861278"/>
            </a:xfrm>
            <a:prstGeom prst="rect">
              <a:avLst/>
            </a:prstGeom>
          </p:spPr>
        </p:pic>
        <p:sp>
          <p:nvSpPr>
            <p:cNvPr id="9" name="TextBox 8">
              <a:extLst>
                <a:ext uri="{FF2B5EF4-FFF2-40B4-BE49-F238E27FC236}">
                  <a16:creationId xmlns:a16="http://schemas.microsoft.com/office/drawing/2014/main" id="{2C0C4832-23F0-6F89-229E-52CBBB0E121D}"/>
                </a:ext>
              </a:extLst>
            </p:cNvPr>
            <p:cNvSpPr txBox="1"/>
            <p:nvPr/>
          </p:nvSpPr>
          <p:spPr>
            <a:xfrm>
              <a:off x="4572001" y="6149976"/>
              <a:ext cx="1385888" cy="486649"/>
            </a:xfrm>
            <a:prstGeom prst="rect">
              <a:avLst/>
            </a:prstGeom>
            <a:noFill/>
          </p:spPr>
          <p:txBody>
            <a:bodyPr wrap="square" rtlCol="0">
              <a:spAutoFit/>
            </a:bodyPr>
            <a:lstStyle/>
            <a:p>
              <a:r>
                <a:rPr lang="en-US" sz="1400" b="1" dirty="0"/>
                <a:t>Feedback</a:t>
              </a:r>
            </a:p>
          </p:txBody>
        </p:sp>
        <p:sp>
          <p:nvSpPr>
            <p:cNvPr id="10" name="TextBox 9">
              <a:extLst>
                <a:ext uri="{FF2B5EF4-FFF2-40B4-BE49-F238E27FC236}">
                  <a16:creationId xmlns:a16="http://schemas.microsoft.com/office/drawing/2014/main" id="{CE1AC3F9-26AF-EEDA-F68B-4102F4AAF1DC}"/>
                </a:ext>
              </a:extLst>
            </p:cNvPr>
            <p:cNvSpPr txBox="1"/>
            <p:nvPr/>
          </p:nvSpPr>
          <p:spPr>
            <a:xfrm>
              <a:off x="7452305" y="6145213"/>
              <a:ext cx="1385888" cy="486649"/>
            </a:xfrm>
            <a:prstGeom prst="rect">
              <a:avLst/>
            </a:prstGeom>
            <a:noFill/>
          </p:spPr>
          <p:txBody>
            <a:bodyPr wrap="square" rtlCol="0">
              <a:spAutoFit/>
            </a:bodyPr>
            <a:lstStyle/>
            <a:p>
              <a:r>
                <a:rPr lang="en-US" sz="1400" b="1" dirty="0"/>
                <a:t>Feedback</a:t>
              </a:r>
            </a:p>
          </p:txBody>
        </p:sp>
      </p:grpSp>
    </p:spTree>
    <p:extLst>
      <p:ext uri="{BB962C8B-B14F-4D97-AF65-F5344CB8AC3E}">
        <p14:creationId xmlns:p14="http://schemas.microsoft.com/office/powerpoint/2010/main" val="2014846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604055" y="933393"/>
            <a:ext cx="7935889" cy="3280172"/>
          </a:xfrm>
        </p:spPr>
        <p:txBody>
          <a:bodyPr>
            <a:normAutofit/>
          </a:bodyPr>
          <a:lstStyle/>
          <a:p>
            <a:pPr>
              <a:lnSpc>
                <a:spcPct val="150000"/>
              </a:lnSpc>
              <a:spcBef>
                <a:spcPts val="0"/>
              </a:spcBef>
            </a:pPr>
            <a:r>
              <a:rPr lang="en-US" altLang="zh-CN" sz="2400" b="1" dirty="0"/>
              <a:t>Initial period</a:t>
            </a:r>
            <a:r>
              <a:rPr lang="en-US" altLang="zh-CN" sz="2400" dirty="0"/>
              <a:t> </a:t>
            </a:r>
          </a:p>
          <a:p>
            <a:pPr lvl="1">
              <a:lnSpc>
                <a:spcPct val="150000"/>
              </a:lnSpc>
              <a:spcBef>
                <a:spcPts val="0"/>
              </a:spcBef>
            </a:pPr>
            <a:r>
              <a:rPr lang="en-US" altLang="zh-CN" dirty="0"/>
              <a:t>Cournot (1838): quantity setting duopoly</a:t>
            </a:r>
          </a:p>
          <a:p>
            <a:pPr lvl="1">
              <a:lnSpc>
                <a:spcPct val="150000"/>
              </a:lnSpc>
              <a:spcBef>
                <a:spcPts val="0"/>
              </a:spcBef>
            </a:pPr>
            <a:r>
              <a:rPr lang="en-US" altLang="zh-CN" dirty="0" err="1"/>
              <a:t>Zermelo</a:t>
            </a:r>
            <a:r>
              <a:rPr lang="en-US" altLang="zh-CN" dirty="0"/>
              <a:t> (1913): backward induction</a:t>
            </a:r>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95307"/>
            <a:ext cx="8503637" cy="1028700"/>
          </a:xfrm>
        </p:spPr>
        <p:txBody>
          <a:bodyPr>
            <a:noAutofit/>
          </a:bodyPr>
          <a:lstStyle/>
          <a:p>
            <a:r>
              <a:rPr lang="en-US" dirty="0"/>
              <a:t>HISTORY OF GAME THEORY</a:t>
            </a:r>
          </a:p>
        </p:txBody>
      </p:sp>
      <p:sp>
        <p:nvSpPr>
          <p:cNvPr id="2" name="Line 23">
            <a:extLst>
              <a:ext uri="{FF2B5EF4-FFF2-40B4-BE49-F238E27FC236}">
                <a16:creationId xmlns:a16="http://schemas.microsoft.com/office/drawing/2014/main" id="{F171ECAD-D1C7-8563-C7CE-E0AC253A246B}"/>
              </a:ext>
            </a:extLst>
          </p:cNvPr>
          <p:cNvSpPr>
            <a:spLocks noChangeShapeType="1"/>
          </p:cNvSpPr>
          <p:nvPr/>
        </p:nvSpPr>
        <p:spPr bwMode="auto">
          <a:xfrm flipH="1">
            <a:off x="5160504" y="4665339"/>
            <a:ext cx="1816100" cy="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 name="Line 25">
            <a:extLst>
              <a:ext uri="{FF2B5EF4-FFF2-40B4-BE49-F238E27FC236}">
                <a16:creationId xmlns:a16="http://schemas.microsoft.com/office/drawing/2014/main" id="{D37E489B-6617-056F-A200-F95087AD8B77}"/>
              </a:ext>
            </a:extLst>
          </p:cNvPr>
          <p:cNvSpPr>
            <a:spLocks noChangeShapeType="1"/>
          </p:cNvSpPr>
          <p:nvPr/>
        </p:nvSpPr>
        <p:spPr bwMode="auto">
          <a:xfrm flipH="1" flipV="1">
            <a:off x="5185904" y="4081139"/>
            <a:ext cx="800100" cy="36830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4">
            <a:extLst>
              <a:ext uri="{FF2B5EF4-FFF2-40B4-BE49-F238E27FC236}">
                <a16:creationId xmlns:a16="http://schemas.microsoft.com/office/drawing/2014/main" id="{B6BE2650-0754-D0C7-FF4B-7AA1FC9E9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021" y="2686184"/>
            <a:ext cx="1518501" cy="2135972"/>
          </a:xfrm>
          <a:prstGeom prst="rect">
            <a:avLst/>
          </a:prstGeom>
        </p:spPr>
      </p:pic>
      <p:sp>
        <p:nvSpPr>
          <p:cNvPr id="6" name="TextBox 5">
            <a:extLst>
              <a:ext uri="{FF2B5EF4-FFF2-40B4-BE49-F238E27FC236}">
                <a16:creationId xmlns:a16="http://schemas.microsoft.com/office/drawing/2014/main" id="{1EE4A7A0-1696-B5CB-7647-D48FBE4FF6C4}"/>
              </a:ext>
            </a:extLst>
          </p:cNvPr>
          <p:cNvSpPr txBox="1"/>
          <p:nvPr/>
        </p:nvSpPr>
        <p:spPr>
          <a:xfrm>
            <a:off x="5520024" y="4805609"/>
            <a:ext cx="786306" cy="307777"/>
          </a:xfrm>
          <a:prstGeom prst="rect">
            <a:avLst/>
          </a:prstGeom>
          <a:noFill/>
        </p:spPr>
        <p:txBody>
          <a:bodyPr wrap="none" rtlCol="0">
            <a:spAutoFit/>
          </a:bodyPr>
          <a:lstStyle/>
          <a:p>
            <a:r>
              <a:rPr lang="en-US" sz="1400"/>
              <a:t>Zermelo</a:t>
            </a:r>
          </a:p>
        </p:txBody>
      </p:sp>
      <p:pic>
        <p:nvPicPr>
          <p:cNvPr id="8" name="Picture 7">
            <a:extLst>
              <a:ext uri="{FF2B5EF4-FFF2-40B4-BE49-F238E27FC236}">
                <a16:creationId xmlns:a16="http://schemas.microsoft.com/office/drawing/2014/main" id="{2B75A01B-BBB5-63FB-C3D5-BCE97909E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2616011"/>
            <a:ext cx="1518501" cy="2139706"/>
          </a:xfrm>
          <a:prstGeom prst="rect">
            <a:avLst/>
          </a:prstGeom>
        </p:spPr>
      </p:pic>
      <p:sp>
        <p:nvSpPr>
          <p:cNvPr id="9" name="TextBox 8">
            <a:extLst>
              <a:ext uri="{FF2B5EF4-FFF2-40B4-BE49-F238E27FC236}">
                <a16:creationId xmlns:a16="http://schemas.microsoft.com/office/drawing/2014/main" id="{725D94D3-0E50-73EA-FEE1-1A2C43CDE7A9}"/>
              </a:ext>
            </a:extLst>
          </p:cNvPr>
          <p:cNvSpPr txBox="1"/>
          <p:nvPr/>
        </p:nvSpPr>
        <p:spPr>
          <a:xfrm>
            <a:off x="1568570" y="4755717"/>
            <a:ext cx="782587" cy="307777"/>
          </a:xfrm>
          <a:prstGeom prst="rect">
            <a:avLst/>
          </a:prstGeom>
          <a:noFill/>
        </p:spPr>
        <p:txBody>
          <a:bodyPr wrap="none" rtlCol="0">
            <a:spAutoFit/>
          </a:bodyPr>
          <a:lstStyle/>
          <a:p>
            <a:r>
              <a:rPr lang="en-US" sz="1400"/>
              <a:t>Cournot</a:t>
            </a:r>
          </a:p>
        </p:txBody>
      </p:sp>
    </p:spTree>
    <p:extLst>
      <p:ext uri="{BB962C8B-B14F-4D97-AF65-F5344CB8AC3E}">
        <p14:creationId xmlns:p14="http://schemas.microsoft.com/office/powerpoint/2010/main" val="2003927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604049" y="637468"/>
            <a:ext cx="7935889" cy="3280172"/>
          </a:xfrm>
        </p:spPr>
        <p:txBody>
          <a:bodyPr>
            <a:normAutofit/>
          </a:bodyPr>
          <a:lstStyle/>
          <a:p>
            <a:pPr>
              <a:lnSpc>
                <a:spcPct val="150000"/>
              </a:lnSpc>
              <a:spcBef>
                <a:spcPts val="0"/>
              </a:spcBef>
            </a:pPr>
            <a:r>
              <a:rPr lang="en-US" altLang="zh-CN" sz="2400" b="1" dirty="0"/>
              <a:t>Emergence</a:t>
            </a:r>
          </a:p>
          <a:p>
            <a:pPr lvl="1">
              <a:lnSpc>
                <a:spcPct val="150000"/>
              </a:lnSpc>
              <a:spcBef>
                <a:spcPts val="0"/>
              </a:spcBef>
            </a:pPr>
            <a:r>
              <a:rPr lang="en-US" altLang="zh-CN" dirty="0"/>
              <a:t>von Neumann (1928), </a:t>
            </a:r>
            <a:r>
              <a:rPr lang="en-US" altLang="zh-CN" dirty="0" err="1"/>
              <a:t>Borel</a:t>
            </a:r>
            <a:r>
              <a:rPr lang="en-US" altLang="zh-CN" dirty="0"/>
              <a:t> (1938), von Neumann and Morgenstern (1944): zero-sum games, </a:t>
            </a:r>
            <a:r>
              <a:rPr lang="en-US" altLang="zh-CN" b="1" i="1" dirty="0">
                <a:solidFill>
                  <a:srgbClr val="7030A0"/>
                </a:solidFill>
              </a:rPr>
              <a:t>formal emergence of game theory</a:t>
            </a:r>
          </a:p>
          <a:p>
            <a:pPr lvl="1">
              <a:lnSpc>
                <a:spcPct val="150000"/>
              </a:lnSpc>
              <a:spcBef>
                <a:spcPts val="0"/>
              </a:spcBef>
            </a:pPr>
            <a:r>
              <a:rPr lang="en-US" altLang="zh-CN" dirty="0"/>
              <a:t>Nash (1950): notion of </a:t>
            </a:r>
            <a:r>
              <a:rPr lang="en-US" altLang="zh-CN" b="1" i="1" dirty="0">
                <a:solidFill>
                  <a:srgbClr val="7030A0"/>
                </a:solidFill>
              </a:rPr>
              <a:t>Nash equilibrium</a:t>
            </a:r>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76" y="-341964"/>
            <a:ext cx="8503637" cy="1028700"/>
          </a:xfrm>
        </p:spPr>
        <p:txBody>
          <a:bodyPr>
            <a:noAutofit/>
          </a:bodyPr>
          <a:lstStyle/>
          <a:p>
            <a:r>
              <a:rPr lang="en-US" dirty="0"/>
              <a:t>HISTORY OF GAME THEORY</a:t>
            </a:r>
          </a:p>
        </p:txBody>
      </p:sp>
      <p:sp>
        <p:nvSpPr>
          <p:cNvPr id="11" name="Line 24">
            <a:extLst>
              <a:ext uri="{FF2B5EF4-FFF2-40B4-BE49-F238E27FC236}">
                <a16:creationId xmlns:a16="http://schemas.microsoft.com/office/drawing/2014/main" id="{4719661C-3F5D-ADEE-D27D-F2BCF24C8588}"/>
              </a:ext>
            </a:extLst>
          </p:cNvPr>
          <p:cNvSpPr>
            <a:spLocks noChangeShapeType="1"/>
          </p:cNvSpPr>
          <p:nvPr/>
        </p:nvSpPr>
        <p:spPr bwMode="auto">
          <a:xfrm flipH="1">
            <a:off x="5119215" y="4302644"/>
            <a:ext cx="965200" cy="0"/>
          </a:xfrm>
          <a:prstGeom prst="line">
            <a:avLst/>
          </a:prstGeom>
          <a:noFill/>
          <a:ln w="635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4">
            <a:extLst>
              <a:ext uri="{FF2B5EF4-FFF2-40B4-BE49-F238E27FC236}">
                <a16:creationId xmlns:a16="http://schemas.microsoft.com/office/drawing/2014/main" id="{7D748BBD-2AC4-F32D-5625-CFCE26757110}"/>
              </a:ext>
            </a:extLst>
          </p:cNvPr>
          <p:cNvSpPr>
            <a:spLocks noChangeShapeType="1"/>
          </p:cNvSpPr>
          <p:nvPr/>
        </p:nvSpPr>
        <p:spPr bwMode="auto">
          <a:xfrm flipH="1">
            <a:off x="5119215" y="4302644"/>
            <a:ext cx="965200" cy="0"/>
          </a:xfrm>
          <a:prstGeom prst="line">
            <a:avLst/>
          </a:prstGeom>
          <a:noFill/>
          <a:ln w="635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6" name="Picture 6" descr="0691003629">
            <a:extLst>
              <a:ext uri="{FF2B5EF4-FFF2-40B4-BE49-F238E27FC236}">
                <a16:creationId xmlns:a16="http://schemas.microsoft.com/office/drawing/2014/main" id="{2DB40F06-54B1-A6A1-3045-09BAE88C5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744" y="2355726"/>
            <a:ext cx="1501507" cy="2286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Von_Neumann">
            <a:extLst>
              <a:ext uri="{FF2B5EF4-FFF2-40B4-BE49-F238E27FC236}">
                <a16:creationId xmlns:a16="http://schemas.microsoft.com/office/drawing/2014/main" id="{0E140301-E348-E146-396E-BD314B400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49" y="3291830"/>
            <a:ext cx="1192212" cy="14493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morgenstern">
            <a:extLst>
              <a:ext uri="{FF2B5EF4-FFF2-40B4-BE49-F238E27FC236}">
                <a16:creationId xmlns:a16="http://schemas.microsoft.com/office/drawing/2014/main" id="{A91F1232-710A-8FCF-A580-D8B3C5DCB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4151" y="3309117"/>
            <a:ext cx="1092200" cy="14335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creens_feature-1">
            <a:extLst>
              <a:ext uri="{FF2B5EF4-FFF2-40B4-BE49-F238E27FC236}">
                <a16:creationId xmlns:a16="http://schemas.microsoft.com/office/drawing/2014/main" id="{3CF22110-7653-0D98-018B-18A61188E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0540" y="3303115"/>
            <a:ext cx="1331344" cy="146808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89487BC-6F2D-2EFF-9F4B-9DEFC6ECD389}"/>
              </a:ext>
            </a:extLst>
          </p:cNvPr>
          <p:cNvSpPr txBox="1"/>
          <p:nvPr/>
        </p:nvSpPr>
        <p:spPr>
          <a:xfrm>
            <a:off x="682894" y="4795604"/>
            <a:ext cx="1227067" cy="307777"/>
          </a:xfrm>
          <a:prstGeom prst="rect">
            <a:avLst/>
          </a:prstGeom>
          <a:noFill/>
        </p:spPr>
        <p:txBody>
          <a:bodyPr wrap="none" rtlCol="0">
            <a:spAutoFit/>
          </a:bodyPr>
          <a:lstStyle/>
          <a:p>
            <a:r>
              <a:rPr lang="en-US" sz="1400" dirty="0"/>
              <a:t>Von Neumann</a:t>
            </a:r>
          </a:p>
        </p:txBody>
      </p:sp>
      <p:sp>
        <p:nvSpPr>
          <p:cNvPr id="21" name="TextBox 20">
            <a:extLst>
              <a:ext uri="{FF2B5EF4-FFF2-40B4-BE49-F238E27FC236}">
                <a16:creationId xmlns:a16="http://schemas.microsoft.com/office/drawing/2014/main" id="{EB863C85-830D-1A5F-A972-CD4D4E271C1C}"/>
              </a:ext>
            </a:extLst>
          </p:cNvPr>
          <p:cNvSpPr txBox="1"/>
          <p:nvPr/>
        </p:nvSpPr>
        <p:spPr>
          <a:xfrm>
            <a:off x="2782531" y="4771199"/>
            <a:ext cx="1135439" cy="307777"/>
          </a:xfrm>
          <a:prstGeom prst="rect">
            <a:avLst/>
          </a:prstGeom>
          <a:noFill/>
        </p:spPr>
        <p:txBody>
          <a:bodyPr wrap="none" rtlCol="0">
            <a:spAutoFit/>
          </a:bodyPr>
          <a:lstStyle/>
          <a:p>
            <a:r>
              <a:rPr lang="en-US" sz="1400"/>
              <a:t>Morgenstern</a:t>
            </a:r>
          </a:p>
        </p:txBody>
      </p:sp>
      <p:sp>
        <p:nvSpPr>
          <p:cNvPr id="22" name="TextBox 21">
            <a:extLst>
              <a:ext uri="{FF2B5EF4-FFF2-40B4-BE49-F238E27FC236}">
                <a16:creationId xmlns:a16="http://schemas.microsoft.com/office/drawing/2014/main" id="{C803913F-7DEC-5784-11DD-7307440B1A9C}"/>
              </a:ext>
            </a:extLst>
          </p:cNvPr>
          <p:cNvSpPr txBox="1"/>
          <p:nvPr/>
        </p:nvSpPr>
        <p:spPr>
          <a:xfrm>
            <a:off x="5180335" y="4779211"/>
            <a:ext cx="551754" cy="307777"/>
          </a:xfrm>
          <a:prstGeom prst="rect">
            <a:avLst/>
          </a:prstGeom>
          <a:noFill/>
        </p:spPr>
        <p:txBody>
          <a:bodyPr wrap="none" rtlCol="0">
            <a:spAutoFit/>
          </a:bodyPr>
          <a:lstStyle/>
          <a:p>
            <a:r>
              <a:rPr lang="en-US" sz="1400" dirty="0"/>
              <a:t>Nash</a:t>
            </a:r>
          </a:p>
        </p:txBody>
      </p:sp>
      <p:sp>
        <p:nvSpPr>
          <p:cNvPr id="23" name="TextBox 22">
            <a:extLst>
              <a:ext uri="{FF2B5EF4-FFF2-40B4-BE49-F238E27FC236}">
                <a16:creationId xmlns:a16="http://schemas.microsoft.com/office/drawing/2014/main" id="{A8D191E0-54E3-ACBE-A793-7FCE085DA863}"/>
              </a:ext>
            </a:extLst>
          </p:cNvPr>
          <p:cNvSpPr txBox="1"/>
          <p:nvPr/>
        </p:nvSpPr>
        <p:spPr>
          <a:xfrm>
            <a:off x="6444208" y="4620280"/>
            <a:ext cx="3312368" cy="523220"/>
          </a:xfrm>
          <a:prstGeom prst="rect">
            <a:avLst/>
          </a:prstGeom>
          <a:noFill/>
        </p:spPr>
        <p:txBody>
          <a:bodyPr wrap="square" rtlCol="0">
            <a:spAutoFit/>
          </a:bodyPr>
          <a:lstStyle/>
          <a:p>
            <a:r>
              <a:rPr lang="en-US" sz="1400" dirty="0"/>
              <a:t>The book indicating the formal emergence of game theory</a:t>
            </a:r>
          </a:p>
        </p:txBody>
      </p:sp>
    </p:spTree>
    <p:extLst>
      <p:ext uri="{BB962C8B-B14F-4D97-AF65-F5344CB8AC3E}">
        <p14:creationId xmlns:p14="http://schemas.microsoft.com/office/powerpoint/2010/main" val="3020960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604049" y="931664"/>
            <a:ext cx="7935889" cy="3280172"/>
          </a:xfrm>
        </p:spPr>
        <p:txBody>
          <a:bodyPr>
            <a:normAutofit fontScale="92500"/>
          </a:bodyPr>
          <a:lstStyle/>
          <a:p>
            <a:pPr>
              <a:lnSpc>
                <a:spcPct val="150000"/>
              </a:lnSpc>
              <a:spcBef>
                <a:spcPts val="0"/>
              </a:spcBef>
            </a:pPr>
            <a:r>
              <a:rPr lang="en-US" altLang="zh-CN" sz="2400" b="1" dirty="0"/>
              <a:t>Major development</a:t>
            </a:r>
          </a:p>
          <a:p>
            <a:pPr lvl="1">
              <a:lnSpc>
                <a:spcPct val="150000"/>
              </a:lnSpc>
              <a:spcBef>
                <a:spcPts val="0"/>
              </a:spcBef>
            </a:pPr>
            <a:r>
              <a:rPr lang="en-US" altLang="zh-CN" dirty="0" err="1"/>
              <a:t>Selten</a:t>
            </a:r>
            <a:r>
              <a:rPr lang="en-US" altLang="zh-CN" dirty="0"/>
              <a:t> (1995): dynamic games</a:t>
            </a:r>
          </a:p>
          <a:p>
            <a:pPr lvl="1">
              <a:lnSpc>
                <a:spcPct val="150000"/>
              </a:lnSpc>
              <a:spcBef>
                <a:spcPts val="0"/>
              </a:spcBef>
            </a:pPr>
            <a:r>
              <a:rPr lang="en-US" altLang="zh-CN" dirty="0" err="1"/>
              <a:t>Harsanyi</a:t>
            </a:r>
            <a:r>
              <a:rPr lang="en-US" altLang="zh-CN" dirty="0"/>
              <a:t> (1967): incomplete information</a:t>
            </a:r>
          </a:p>
          <a:p>
            <a:pPr lvl="1">
              <a:lnSpc>
                <a:spcPct val="150000"/>
              </a:lnSpc>
              <a:spcBef>
                <a:spcPts val="0"/>
              </a:spcBef>
            </a:pPr>
            <a:r>
              <a:rPr lang="en-US" altLang="zh-CN" dirty="0" err="1"/>
              <a:t>Akerlof</a:t>
            </a:r>
            <a:r>
              <a:rPr lang="en-US" altLang="zh-CN" dirty="0"/>
              <a:t> (1970), Spence (1973): first applications</a:t>
            </a:r>
          </a:p>
          <a:p>
            <a:pPr lvl="1">
              <a:lnSpc>
                <a:spcPct val="150000"/>
              </a:lnSpc>
              <a:spcBef>
                <a:spcPts val="0"/>
              </a:spcBef>
            </a:pPr>
            <a:r>
              <a:rPr lang="en-US" altLang="zh-CN" dirty="0"/>
              <a:t>1980s boom, continuing nowadays: repeated game, stochastic game, differential game, equilibrium refinements, contract theory…</a:t>
            </a:r>
          </a:p>
          <a:p>
            <a:pPr lvl="1">
              <a:lnSpc>
                <a:spcPct val="150000"/>
              </a:lnSpc>
              <a:spcBef>
                <a:spcPts val="0"/>
              </a:spcBef>
            </a:pPr>
            <a:r>
              <a:rPr lang="en-US" altLang="zh-CN" dirty="0"/>
              <a:t>1990s: parallel development of behavioral economics</a:t>
            </a:r>
            <a:endParaRPr lang="en-US" altLang="zh-CN" b="1" i="1" dirty="0"/>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76" y="-341964"/>
            <a:ext cx="8503637" cy="1028700"/>
          </a:xfrm>
        </p:spPr>
        <p:txBody>
          <a:bodyPr>
            <a:noAutofit/>
          </a:bodyPr>
          <a:lstStyle/>
          <a:p>
            <a:r>
              <a:rPr lang="en-US" dirty="0"/>
              <a:t>HISTORY OF GAME THEORY</a:t>
            </a:r>
          </a:p>
        </p:txBody>
      </p:sp>
    </p:spTree>
    <p:extLst>
      <p:ext uri="{BB962C8B-B14F-4D97-AF65-F5344CB8AC3E}">
        <p14:creationId xmlns:p14="http://schemas.microsoft.com/office/powerpoint/2010/main" val="110254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604049" y="931664"/>
            <a:ext cx="7935889" cy="3280172"/>
          </a:xfrm>
        </p:spPr>
        <p:txBody>
          <a:bodyPr>
            <a:normAutofit/>
          </a:bodyPr>
          <a:lstStyle/>
          <a:p>
            <a:pPr>
              <a:lnSpc>
                <a:spcPct val="150000"/>
              </a:lnSpc>
              <a:spcBef>
                <a:spcPts val="0"/>
              </a:spcBef>
            </a:pPr>
            <a:r>
              <a:rPr lang="en-US" altLang="zh-CN" sz="2400" b="1" dirty="0"/>
              <a:t>Widespread applications</a:t>
            </a:r>
          </a:p>
          <a:p>
            <a:pPr lvl="1">
              <a:lnSpc>
                <a:spcPct val="150000"/>
              </a:lnSpc>
              <a:spcBef>
                <a:spcPts val="0"/>
              </a:spcBef>
            </a:pPr>
            <a:r>
              <a:rPr lang="en-US" altLang="zh-CN" dirty="0"/>
              <a:t>More recently: applications to computer science (AI, physical/cyber security), </a:t>
            </a:r>
            <a:r>
              <a:rPr lang="en-US" altLang="zh-CN" b="1" i="1" dirty="0">
                <a:solidFill>
                  <a:srgbClr val="7030A0"/>
                </a:solidFill>
              </a:rPr>
              <a:t>(project) management</a:t>
            </a:r>
            <a:r>
              <a:rPr lang="en-US" altLang="zh-CN" dirty="0"/>
              <a:t>, political science, military strategy, sports, game playing, evolutionary biology…</a:t>
            </a:r>
            <a:endParaRPr lang="en-US" altLang="zh-CN" b="1" i="1" dirty="0"/>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76" y="-341964"/>
            <a:ext cx="8503637" cy="1028700"/>
          </a:xfrm>
        </p:spPr>
        <p:txBody>
          <a:bodyPr>
            <a:noAutofit/>
          </a:bodyPr>
          <a:lstStyle/>
          <a:p>
            <a:r>
              <a:rPr lang="en-US" dirty="0"/>
              <a:t>HISTORY OF GAME THEORY</a:t>
            </a:r>
          </a:p>
        </p:txBody>
      </p:sp>
      <p:sp>
        <p:nvSpPr>
          <p:cNvPr id="2" name="Line 23">
            <a:extLst>
              <a:ext uri="{FF2B5EF4-FFF2-40B4-BE49-F238E27FC236}">
                <a16:creationId xmlns:a16="http://schemas.microsoft.com/office/drawing/2014/main" id="{5730C43F-033D-AA33-D004-1FA00E9330D7}"/>
              </a:ext>
            </a:extLst>
          </p:cNvPr>
          <p:cNvSpPr>
            <a:spLocks noChangeShapeType="1"/>
          </p:cNvSpPr>
          <p:nvPr/>
        </p:nvSpPr>
        <p:spPr bwMode="auto">
          <a:xfrm flipH="1">
            <a:off x="4646699" y="3878484"/>
            <a:ext cx="1054372" cy="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 name="Line 24">
            <a:extLst>
              <a:ext uri="{FF2B5EF4-FFF2-40B4-BE49-F238E27FC236}">
                <a16:creationId xmlns:a16="http://schemas.microsoft.com/office/drawing/2014/main" id="{66504524-242F-9154-76A2-7A2C8B16A445}"/>
              </a:ext>
            </a:extLst>
          </p:cNvPr>
          <p:cNvSpPr>
            <a:spLocks noChangeShapeType="1"/>
          </p:cNvSpPr>
          <p:nvPr/>
        </p:nvSpPr>
        <p:spPr bwMode="auto">
          <a:xfrm flipH="1">
            <a:off x="5115305" y="3662584"/>
            <a:ext cx="560366" cy="0"/>
          </a:xfrm>
          <a:prstGeom prst="line">
            <a:avLst/>
          </a:prstGeom>
          <a:noFill/>
          <a:ln w="635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Line 24">
            <a:extLst>
              <a:ext uri="{FF2B5EF4-FFF2-40B4-BE49-F238E27FC236}">
                <a16:creationId xmlns:a16="http://schemas.microsoft.com/office/drawing/2014/main" id="{A8679BC7-CD83-D7DA-C36A-E1F44BCB62AD}"/>
              </a:ext>
            </a:extLst>
          </p:cNvPr>
          <p:cNvSpPr>
            <a:spLocks noChangeShapeType="1"/>
          </p:cNvSpPr>
          <p:nvPr/>
        </p:nvSpPr>
        <p:spPr bwMode="auto">
          <a:xfrm flipH="1">
            <a:off x="5115305" y="3662584"/>
            <a:ext cx="560366" cy="0"/>
          </a:xfrm>
          <a:prstGeom prst="line">
            <a:avLst/>
          </a:prstGeom>
          <a:noFill/>
          <a:ln w="635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0" name="Picture 9">
            <a:extLst>
              <a:ext uri="{FF2B5EF4-FFF2-40B4-BE49-F238E27FC236}">
                <a16:creationId xmlns:a16="http://schemas.microsoft.com/office/drawing/2014/main" id="{31C88352-356A-F19E-8D0B-C0BE01F4A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21" y="3021413"/>
            <a:ext cx="1833698" cy="1828124"/>
          </a:xfrm>
          <a:prstGeom prst="rect">
            <a:avLst/>
          </a:prstGeom>
        </p:spPr>
      </p:pic>
      <p:sp>
        <p:nvSpPr>
          <p:cNvPr id="11" name="TextBox 10">
            <a:extLst>
              <a:ext uri="{FF2B5EF4-FFF2-40B4-BE49-F238E27FC236}">
                <a16:creationId xmlns:a16="http://schemas.microsoft.com/office/drawing/2014/main" id="{E2B8DE3D-474C-DF6E-8F96-E9D0CDB623CE}"/>
              </a:ext>
            </a:extLst>
          </p:cNvPr>
          <p:cNvSpPr txBox="1"/>
          <p:nvPr/>
        </p:nvSpPr>
        <p:spPr>
          <a:xfrm>
            <a:off x="1472725" y="4794820"/>
            <a:ext cx="1545926" cy="461665"/>
          </a:xfrm>
          <a:prstGeom prst="rect">
            <a:avLst/>
          </a:prstGeom>
          <a:noFill/>
        </p:spPr>
        <p:txBody>
          <a:bodyPr wrap="square" rtlCol="0">
            <a:spAutoFit/>
          </a:bodyPr>
          <a:lstStyle/>
          <a:p>
            <a:r>
              <a:rPr lang="en-US" sz="1200" dirty="0"/>
              <a:t>Playing Go game (AlphaGo)</a:t>
            </a:r>
          </a:p>
        </p:txBody>
      </p:sp>
      <p:pic>
        <p:nvPicPr>
          <p:cNvPr id="12" name="Picture 11">
            <a:extLst>
              <a:ext uri="{FF2B5EF4-FFF2-40B4-BE49-F238E27FC236}">
                <a16:creationId xmlns:a16="http://schemas.microsoft.com/office/drawing/2014/main" id="{1C6781F6-4791-49E4-3E08-28BF6DD4D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3498" y="3166689"/>
            <a:ext cx="2043443" cy="1363998"/>
          </a:xfrm>
          <a:prstGeom prst="rect">
            <a:avLst/>
          </a:prstGeom>
        </p:spPr>
      </p:pic>
      <p:sp>
        <p:nvSpPr>
          <p:cNvPr id="13" name="TextBox 12">
            <a:extLst>
              <a:ext uri="{FF2B5EF4-FFF2-40B4-BE49-F238E27FC236}">
                <a16:creationId xmlns:a16="http://schemas.microsoft.com/office/drawing/2014/main" id="{4A05B048-E956-C5CD-0E27-12EF7A90AF52}"/>
              </a:ext>
            </a:extLst>
          </p:cNvPr>
          <p:cNvSpPr txBox="1"/>
          <p:nvPr/>
        </p:nvSpPr>
        <p:spPr>
          <a:xfrm>
            <a:off x="7276011" y="4656320"/>
            <a:ext cx="1325736" cy="461665"/>
          </a:xfrm>
          <a:prstGeom prst="rect">
            <a:avLst/>
          </a:prstGeom>
          <a:noFill/>
        </p:spPr>
        <p:txBody>
          <a:bodyPr wrap="square" rtlCol="0">
            <a:spAutoFit/>
          </a:bodyPr>
          <a:lstStyle/>
          <a:p>
            <a:r>
              <a:rPr lang="en-US" sz="1200" dirty="0"/>
              <a:t>Fighting against cyberattacks</a:t>
            </a:r>
          </a:p>
        </p:txBody>
      </p:sp>
      <p:pic>
        <p:nvPicPr>
          <p:cNvPr id="14" name="Picture 13">
            <a:extLst>
              <a:ext uri="{FF2B5EF4-FFF2-40B4-BE49-F238E27FC236}">
                <a16:creationId xmlns:a16="http://schemas.microsoft.com/office/drawing/2014/main" id="{F99836A4-3FB7-19C0-CAFE-D86B6F96C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467" y="3534049"/>
            <a:ext cx="2476211" cy="1031149"/>
          </a:xfrm>
          <a:prstGeom prst="rect">
            <a:avLst/>
          </a:prstGeom>
        </p:spPr>
      </p:pic>
      <p:sp>
        <p:nvSpPr>
          <p:cNvPr id="15" name="TextBox 14">
            <a:extLst>
              <a:ext uri="{FF2B5EF4-FFF2-40B4-BE49-F238E27FC236}">
                <a16:creationId xmlns:a16="http://schemas.microsoft.com/office/drawing/2014/main" id="{776DC8A3-75C9-A7EC-77ED-833900AD1D99}"/>
              </a:ext>
            </a:extLst>
          </p:cNvPr>
          <p:cNvSpPr txBox="1"/>
          <p:nvPr/>
        </p:nvSpPr>
        <p:spPr>
          <a:xfrm>
            <a:off x="4073436" y="4666764"/>
            <a:ext cx="1876274" cy="461665"/>
          </a:xfrm>
          <a:prstGeom prst="rect">
            <a:avLst/>
          </a:prstGeom>
          <a:noFill/>
        </p:spPr>
        <p:txBody>
          <a:bodyPr wrap="square" rtlCol="0">
            <a:spAutoFit/>
          </a:bodyPr>
          <a:lstStyle/>
          <a:p>
            <a:r>
              <a:rPr lang="en-US" sz="1200" dirty="0"/>
              <a:t>Security resource deployment for airports</a:t>
            </a:r>
          </a:p>
        </p:txBody>
      </p:sp>
    </p:spTree>
    <p:extLst>
      <p:ext uri="{BB962C8B-B14F-4D97-AF65-F5344CB8AC3E}">
        <p14:creationId xmlns:p14="http://schemas.microsoft.com/office/powerpoint/2010/main" val="3045360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467544" y="1419622"/>
            <a:ext cx="7935889" cy="3280172"/>
          </a:xfrm>
        </p:spPr>
        <p:txBody>
          <a:bodyPr>
            <a:normAutofit fontScale="85000" lnSpcReduction="10000"/>
          </a:bodyPr>
          <a:lstStyle/>
          <a:p>
            <a:pPr marL="342900" lvl="0" indent="-342900" algn="just" defTabSz="914354">
              <a:lnSpc>
                <a:spcPct val="130000"/>
              </a:lnSpc>
              <a:spcBef>
                <a:spcPts val="0"/>
              </a:spcBef>
              <a:spcAft>
                <a:spcPts val="400"/>
              </a:spcAft>
              <a:buFont typeface="Arial" panose="020B0604020202020204" pitchFamily="34" charset="0"/>
              <a:buChar char="•"/>
              <a:defRPr/>
            </a:pPr>
            <a:r>
              <a:rPr lang="en-US" altLang="zh-CN" sz="2400" dirty="0">
                <a:solidFill>
                  <a:srgbClr val="FF0000"/>
                </a:solidFill>
              </a:rPr>
              <a:t>Players</a:t>
            </a:r>
            <a:r>
              <a:rPr lang="en-US" altLang="zh-CN" sz="2400" b="0" dirty="0">
                <a:solidFill>
                  <a:prstClr val="black"/>
                </a:solidFill>
              </a:rPr>
              <a:t>: Who is </a:t>
            </a:r>
            <a:r>
              <a:rPr lang="en-US" altLang="zh-CN" sz="2400" i="1" dirty="0">
                <a:solidFill>
                  <a:srgbClr val="7030A0"/>
                </a:solidFill>
              </a:rPr>
              <a:t>interacting</a:t>
            </a:r>
            <a:r>
              <a:rPr lang="en-US" altLang="zh-CN" sz="2400" b="0" dirty="0">
                <a:solidFill>
                  <a:prstClr val="black"/>
                </a:solidFill>
              </a:rPr>
              <a:t>?</a:t>
            </a:r>
          </a:p>
          <a:p>
            <a:pPr marL="342900" lvl="0" indent="-342900" algn="just" defTabSz="914354">
              <a:lnSpc>
                <a:spcPct val="130000"/>
              </a:lnSpc>
              <a:spcBef>
                <a:spcPts val="0"/>
              </a:spcBef>
              <a:spcAft>
                <a:spcPts val="400"/>
              </a:spcAft>
              <a:buFont typeface="Arial" panose="020B0604020202020204" pitchFamily="34" charset="0"/>
              <a:buChar char="•"/>
              <a:defRPr/>
            </a:pPr>
            <a:r>
              <a:rPr lang="en-US" altLang="zh-CN" sz="2400" dirty="0">
                <a:solidFill>
                  <a:srgbClr val="FF0000"/>
                </a:solidFill>
              </a:rPr>
              <a:t>Actions</a:t>
            </a:r>
            <a:r>
              <a:rPr lang="en-US" altLang="zh-CN" sz="2400" b="0" dirty="0">
                <a:solidFill>
                  <a:prstClr val="black"/>
                </a:solidFill>
              </a:rPr>
              <a:t>: What are </a:t>
            </a:r>
            <a:r>
              <a:rPr lang="en-US" altLang="zh-CN" sz="2400" i="1" dirty="0">
                <a:solidFill>
                  <a:srgbClr val="7030A0"/>
                </a:solidFill>
              </a:rPr>
              <a:t>moves</a:t>
            </a:r>
            <a:r>
              <a:rPr lang="en-US" altLang="zh-CN" sz="2400" b="0" dirty="0">
                <a:solidFill>
                  <a:prstClr val="black"/>
                </a:solidFill>
              </a:rPr>
              <a:t> of players at each decision point? </a:t>
            </a:r>
          </a:p>
          <a:p>
            <a:pPr marL="342900" lvl="0" indent="-342900" algn="just" defTabSz="914354">
              <a:lnSpc>
                <a:spcPct val="130000"/>
              </a:lnSpc>
              <a:spcBef>
                <a:spcPts val="0"/>
              </a:spcBef>
              <a:spcAft>
                <a:spcPts val="400"/>
              </a:spcAft>
              <a:buFont typeface="Arial" panose="020B0604020202020204" pitchFamily="34" charset="0"/>
              <a:buChar char="•"/>
              <a:defRPr/>
            </a:pPr>
            <a:r>
              <a:rPr lang="en-US" altLang="zh-CN" sz="2400" dirty="0">
                <a:solidFill>
                  <a:srgbClr val="FF0000"/>
                </a:solidFill>
              </a:rPr>
              <a:t>Strategies</a:t>
            </a:r>
            <a:r>
              <a:rPr lang="en-US" altLang="zh-CN" sz="2400" b="0" dirty="0">
                <a:solidFill>
                  <a:prstClr val="black"/>
                </a:solidFill>
              </a:rPr>
              <a:t>: What is the </a:t>
            </a:r>
            <a:r>
              <a:rPr lang="en-US" altLang="zh-CN" sz="2400" i="1" dirty="0">
                <a:solidFill>
                  <a:srgbClr val="7030A0"/>
                </a:solidFill>
              </a:rPr>
              <a:t>conduct plan </a:t>
            </a:r>
            <a:r>
              <a:rPr lang="en-US" altLang="zh-CN" sz="2400" b="0" dirty="0">
                <a:solidFill>
                  <a:prstClr val="black"/>
                </a:solidFill>
              </a:rPr>
              <a:t>for the course of actions?</a:t>
            </a:r>
          </a:p>
          <a:p>
            <a:pPr marL="342900" lvl="0" indent="-342900" algn="just" defTabSz="914354">
              <a:lnSpc>
                <a:spcPct val="130000"/>
              </a:lnSpc>
              <a:spcBef>
                <a:spcPts val="0"/>
              </a:spcBef>
              <a:spcAft>
                <a:spcPts val="400"/>
              </a:spcAft>
              <a:buFont typeface="Arial" panose="020B0604020202020204" pitchFamily="34" charset="0"/>
              <a:buChar char="•"/>
              <a:defRPr/>
            </a:pPr>
            <a:r>
              <a:rPr lang="en-US" altLang="zh-CN" sz="2400" dirty="0">
                <a:solidFill>
                  <a:srgbClr val="FF0000"/>
                </a:solidFill>
              </a:rPr>
              <a:t>Payoffs</a:t>
            </a:r>
            <a:r>
              <a:rPr lang="en-US" altLang="zh-CN" sz="2400" b="0" dirty="0">
                <a:solidFill>
                  <a:prstClr val="black"/>
                </a:solidFill>
              </a:rPr>
              <a:t>: How do strategies translate into </a:t>
            </a:r>
            <a:r>
              <a:rPr lang="en-US" altLang="zh-CN" sz="2400" i="1" dirty="0">
                <a:solidFill>
                  <a:srgbClr val="7030A0"/>
                </a:solidFill>
              </a:rPr>
              <a:t>outcomes</a:t>
            </a:r>
            <a:r>
              <a:rPr lang="en-US" altLang="zh-CN" sz="2400" b="0" dirty="0">
                <a:solidFill>
                  <a:prstClr val="black"/>
                </a:solidFill>
              </a:rPr>
              <a:t>? What are players’ </a:t>
            </a:r>
            <a:r>
              <a:rPr lang="en-US" altLang="zh-CN" sz="2400" i="1" dirty="0">
                <a:solidFill>
                  <a:srgbClr val="7030A0"/>
                </a:solidFill>
              </a:rPr>
              <a:t>preferences</a:t>
            </a:r>
            <a:r>
              <a:rPr lang="en-US" altLang="zh-CN" sz="2400" b="0" dirty="0">
                <a:solidFill>
                  <a:prstClr val="black"/>
                </a:solidFill>
              </a:rPr>
              <a:t> over possible outcomes?</a:t>
            </a:r>
          </a:p>
          <a:p>
            <a:pPr marL="342900" lvl="0" indent="-342900" algn="just" defTabSz="914354">
              <a:lnSpc>
                <a:spcPct val="130000"/>
              </a:lnSpc>
              <a:spcBef>
                <a:spcPts val="0"/>
              </a:spcBef>
              <a:spcAft>
                <a:spcPts val="400"/>
              </a:spcAft>
              <a:buFont typeface="Arial" panose="020B0604020202020204" pitchFamily="34" charset="0"/>
              <a:buChar char="•"/>
              <a:defRPr/>
            </a:pPr>
            <a:r>
              <a:rPr lang="en-US" altLang="zh-CN" sz="2400" dirty="0">
                <a:solidFill>
                  <a:srgbClr val="FF0000"/>
                </a:solidFill>
              </a:rPr>
              <a:t>Information</a:t>
            </a:r>
            <a:r>
              <a:rPr lang="en-US" altLang="zh-CN" sz="2400" b="0" dirty="0">
                <a:solidFill>
                  <a:prstClr val="black"/>
                </a:solidFill>
              </a:rPr>
              <a:t>: What do players know about the </a:t>
            </a:r>
            <a:r>
              <a:rPr lang="en-US" altLang="zh-CN" sz="2400" i="1" dirty="0">
                <a:solidFill>
                  <a:srgbClr val="7030A0"/>
                </a:solidFill>
              </a:rPr>
              <a:t>situation</a:t>
            </a:r>
            <a:r>
              <a:rPr lang="en-US" altLang="zh-CN" sz="2400" b="0" dirty="0">
                <a:solidFill>
                  <a:prstClr val="black"/>
                </a:solidFill>
              </a:rPr>
              <a:t> and about one another? What actions do they </a:t>
            </a:r>
            <a:r>
              <a:rPr lang="en-US" altLang="zh-CN" sz="2400" i="1" dirty="0">
                <a:solidFill>
                  <a:srgbClr val="7030A0"/>
                </a:solidFill>
              </a:rPr>
              <a:t>observe</a:t>
            </a:r>
            <a:r>
              <a:rPr lang="en-US" altLang="zh-CN" sz="2400" b="0" dirty="0">
                <a:solidFill>
                  <a:prstClr val="black"/>
                </a:solidFill>
              </a:rPr>
              <a:t> before making decisions?</a:t>
            </a:r>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123478"/>
            <a:ext cx="8503637" cy="1028700"/>
          </a:xfrm>
        </p:spPr>
        <p:txBody>
          <a:bodyPr>
            <a:noAutofit/>
          </a:bodyPr>
          <a:lstStyle/>
          <a:p>
            <a:r>
              <a:rPr lang="en-US" dirty="0"/>
              <a:t>Elements of a game</a:t>
            </a:r>
          </a:p>
        </p:txBody>
      </p:sp>
    </p:spTree>
    <p:extLst>
      <p:ext uri="{BB962C8B-B14F-4D97-AF65-F5344CB8AC3E}">
        <p14:creationId xmlns:p14="http://schemas.microsoft.com/office/powerpoint/2010/main" val="135604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164554"/>
            <a:ext cx="8503637" cy="1028700"/>
          </a:xfrm>
        </p:spPr>
        <p:txBody>
          <a:bodyPr>
            <a:noAutofit/>
          </a:bodyPr>
          <a:lstStyle/>
          <a:p>
            <a:r>
              <a:rPr lang="en-US" dirty="0"/>
              <a:t>classification of games</a:t>
            </a:r>
          </a:p>
        </p:txBody>
      </p:sp>
      <p:graphicFrame>
        <p:nvGraphicFramePr>
          <p:cNvPr id="5" name="Content Placeholder 4">
            <a:extLst>
              <a:ext uri="{FF2B5EF4-FFF2-40B4-BE49-F238E27FC236}">
                <a16:creationId xmlns:a16="http://schemas.microsoft.com/office/drawing/2014/main" id="{1E6FD836-4D6F-AA0E-D007-B528A7BEAA0D}"/>
              </a:ext>
            </a:extLst>
          </p:cNvPr>
          <p:cNvGraphicFramePr>
            <a:graphicFrameLocks noGrp="1"/>
          </p:cNvGraphicFramePr>
          <p:nvPr>
            <p:ph idx="1"/>
            <p:extLst>
              <p:ext uri="{D42A27DB-BD31-4B8C-83A1-F6EECF244321}">
                <p14:modId xmlns:p14="http://schemas.microsoft.com/office/powerpoint/2010/main" val="2351464292"/>
              </p:ext>
            </p:extLst>
          </p:nvPr>
        </p:nvGraphicFramePr>
        <p:xfrm>
          <a:off x="467544" y="1059582"/>
          <a:ext cx="7344816" cy="3384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40DD2AC-8575-0ECE-FC79-0857709B2A6D}"/>
              </a:ext>
            </a:extLst>
          </p:cNvPr>
          <p:cNvSpPr txBox="1"/>
          <p:nvPr/>
        </p:nvSpPr>
        <p:spPr>
          <a:xfrm>
            <a:off x="1331640" y="4443958"/>
            <a:ext cx="6724918" cy="646331"/>
          </a:xfrm>
          <a:prstGeom prst="rect">
            <a:avLst/>
          </a:prstGeom>
          <a:noFill/>
        </p:spPr>
        <p:txBody>
          <a:bodyPr wrap="none" rtlCol="0">
            <a:spAutoFit/>
          </a:bodyPr>
          <a:lstStyle/>
          <a:p>
            <a:r>
              <a:rPr lang="en-US" b="1" dirty="0">
                <a:solidFill>
                  <a:srgbClr val="7030A0"/>
                </a:solidFill>
              </a:rPr>
              <a:t>Both cooperative/non-cooperative games can be applied in </a:t>
            </a:r>
          </a:p>
          <a:p>
            <a:r>
              <a:rPr lang="en-US" b="1" dirty="0">
                <a:solidFill>
                  <a:srgbClr val="7030A0"/>
                </a:solidFill>
              </a:rPr>
              <a:t>handling different scenarios in project management. </a:t>
            </a:r>
          </a:p>
        </p:txBody>
      </p:sp>
    </p:spTree>
    <p:extLst>
      <p:ext uri="{BB962C8B-B14F-4D97-AF65-F5344CB8AC3E}">
        <p14:creationId xmlns:p14="http://schemas.microsoft.com/office/powerpoint/2010/main" val="2374442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467544" y="1635646"/>
            <a:ext cx="7935889" cy="3280172"/>
          </a:xfrm>
        </p:spPr>
        <p:txBody>
          <a:bodyPr>
            <a:normAutofit fontScale="85000" lnSpcReduction="20000"/>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宋体" panose="02010600030101010101" pitchFamily="2" charset="-122"/>
                <a:cs typeface="+mn-cs"/>
              </a:rPr>
              <a:t>Once a non-cooperative game is formulated. Now what?</a:t>
            </a:r>
            <a:endParaRPr lang="en-US" altLang="zh-CN" sz="1800" b="0" dirty="0">
              <a:solidFill>
                <a:prstClr val="black"/>
              </a:solidFill>
              <a:ea typeface="宋体" panose="02010600030101010101" pitchFamily="2" charset="-122"/>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宋体" panose="02010600030101010101" pitchFamily="2" charset="-122"/>
                <a:cs typeface="+mn-cs"/>
              </a:rPr>
              <a:t>We could ask: </a:t>
            </a:r>
            <a:r>
              <a:rPr kumimoji="0" lang="en-US" altLang="zh-CN" sz="2400" i="1" u="none" strike="noStrike" kern="1200" cap="none" spc="0" normalizeH="0" baseline="0" noProof="0" dirty="0">
                <a:ln>
                  <a:noFill/>
                </a:ln>
                <a:solidFill>
                  <a:srgbClr val="7030A0"/>
                </a:solidFill>
                <a:effectLst/>
                <a:uLnTx/>
                <a:uFillTx/>
                <a:ea typeface="宋体" panose="02010600030101010101" pitchFamily="2" charset="-122"/>
                <a:cs typeface="+mn-cs"/>
              </a:rPr>
              <a:t>How to play the game </a:t>
            </a:r>
            <a:r>
              <a:rPr kumimoji="0" lang="en-US" altLang="zh-CN" sz="2400" b="0" i="0" u="none" strike="noStrike" kern="1200" cap="none" spc="0" normalizeH="0" baseline="0" noProof="0" dirty="0">
                <a:ln>
                  <a:noFill/>
                </a:ln>
                <a:solidFill>
                  <a:prstClr val="black"/>
                </a:solidFill>
                <a:effectLst/>
                <a:uLnTx/>
                <a:uFillTx/>
                <a:ea typeface="宋体" panose="02010600030101010101" pitchFamily="2" charset="-122"/>
                <a:cs typeface="+mn-cs"/>
              </a:rPr>
              <a:t>or say, </a:t>
            </a:r>
            <a:r>
              <a:rPr kumimoji="0" lang="en-US" altLang="zh-CN" sz="2400" i="1" u="none" strike="noStrike" kern="1200" cap="none" spc="0" normalizeH="0" baseline="0" noProof="0" dirty="0">
                <a:ln>
                  <a:noFill/>
                </a:ln>
                <a:solidFill>
                  <a:srgbClr val="7030A0"/>
                </a:solidFill>
                <a:effectLst/>
                <a:uLnTx/>
                <a:uFillTx/>
                <a:ea typeface="宋体" panose="02010600030101010101" pitchFamily="2" charset="-122"/>
                <a:cs typeface="+mn-cs"/>
              </a:rPr>
              <a:t>how to formulate optimal strategies</a:t>
            </a:r>
            <a:r>
              <a:rPr lang="en-US" altLang="zh-CN" sz="2400" b="0" dirty="0">
                <a:solidFill>
                  <a:srgbClr val="FF0000"/>
                </a:solidFill>
                <a:ea typeface="宋体" panose="02010600030101010101" pitchFamily="2" charset="-122"/>
              </a:rPr>
              <a:t> </a:t>
            </a:r>
            <a:r>
              <a:rPr lang="en-US" altLang="zh-CN" sz="2400" b="0" dirty="0">
                <a:solidFill>
                  <a:prstClr val="black"/>
                </a:solidFill>
                <a:ea typeface="宋体" panose="02010600030101010101" pitchFamily="2" charset="-122"/>
              </a:rPr>
              <a:t>for each player within this game?</a:t>
            </a:r>
            <a:endParaRPr kumimoji="0" lang="en-US" altLang="zh-CN" sz="2400"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2400" b="0" dirty="0">
                <a:solidFill>
                  <a:prstClr val="black"/>
                </a:solidFill>
                <a:ea typeface="宋体" panose="02010600030101010101" pitchFamily="2" charset="-122"/>
              </a:rPr>
              <a:t>Since the payoff of each player is jointly determined by the entire strategy profile (strategy combination of all players), </a:t>
            </a:r>
            <a:r>
              <a:rPr lang="en-US" altLang="zh-CN" sz="2400" i="1" dirty="0">
                <a:solidFill>
                  <a:srgbClr val="7030A0"/>
                </a:solidFill>
                <a:ea typeface="宋体" panose="02010600030101010101" pitchFamily="2" charset="-122"/>
              </a:rPr>
              <a:t>the optimal solution concept is not well defined</a:t>
            </a:r>
            <a:r>
              <a:rPr lang="en-US" altLang="zh-CN" sz="2400" b="0" dirty="0">
                <a:solidFill>
                  <a:prstClr val="black"/>
                </a:solidFill>
                <a:ea typeface="宋体" panose="02010600030101010101" pitchFamily="2" charset="-122"/>
              </a:rPr>
              <a: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宋体" panose="02010600030101010101" pitchFamily="2" charset="-122"/>
                <a:cs typeface="+mn-cs"/>
              </a:rPr>
              <a:t>A satisfactory </a:t>
            </a:r>
            <a:r>
              <a:rPr kumimoji="0" lang="en-US" altLang="zh-CN" sz="2400" i="1" u="none" strike="noStrike" kern="1200" cap="none" spc="0" normalizeH="0" baseline="0" noProof="0" dirty="0">
                <a:ln>
                  <a:noFill/>
                </a:ln>
                <a:solidFill>
                  <a:srgbClr val="FF0000"/>
                </a:solidFill>
                <a:effectLst/>
                <a:uLnTx/>
                <a:uFillTx/>
                <a:ea typeface="宋体" panose="02010600030101010101" pitchFamily="2" charset="-122"/>
                <a:cs typeface="+mn-cs"/>
              </a:rPr>
              <a:t>solution concept (equilibrium)</a:t>
            </a:r>
            <a:r>
              <a:rPr kumimoji="0" lang="en-US" altLang="zh-CN" sz="2400" i="0" u="none" strike="noStrike" kern="1200" cap="none" spc="0" normalizeH="0" baseline="0" noProof="0" dirty="0">
                <a:ln>
                  <a:noFill/>
                </a:ln>
                <a:solidFill>
                  <a:prstClr val="black"/>
                </a:solidFill>
                <a:effectLst/>
                <a:uLnTx/>
                <a:uFillTx/>
                <a:ea typeface="宋体"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ea typeface="宋体" panose="02010600030101010101" pitchFamily="2" charset="-122"/>
                <a:cs typeface="+mn-cs"/>
              </a:rPr>
              <a:t>which is acceptable to all players, must be introduced.</a:t>
            </a:r>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123478"/>
            <a:ext cx="8503637" cy="1028700"/>
          </a:xfrm>
        </p:spPr>
        <p:txBody>
          <a:bodyPr>
            <a:noAutofit/>
          </a:bodyPr>
          <a:lstStyle/>
          <a:p>
            <a:r>
              <a:rPr lang="en-US" dirty="0"/>
              <a:t>Goal of a game – equilibrium</a:t>
            </a:r>
          </a:p>
        </p:txBody>
      </p:sp>
    </p:spTree>
    <p:extLst>
      <p:ext uri="{BB962C8B-B14F-4D97-AF65-F5344CB8AC3E}">
        <p14:creationId xmlns:p14="http://schemas.microsoft.com/office/powerpoint/2010/main" val="449110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467544" y="1419622"/>
            <a:ext cx="8356274" cy="3280172"/>
          </a:xfrm>
        </p:spPr>
        <p:txBody>
          <a:bodyPr>
            <a:normAutofit/>
          </a:bodyPr>
          <a:lstStyle/>
          <a:p>
            <a:pPr marR="0" lvl="0" algn="l" defTabSz="914400" rtl="0" eaLnBrk="1" fontAlgn="auto" latinLnBrk="0" hangingPunct="1">
              <a:lnSpc>
                <a:spcPct val="150000"/>
              </a:lnSpc>
              <a:spcBef>
                <a:spcPts val="0"/>
              </a:spcBef>
              <a:spcAft>
                <a:spcPts val="0"/>
              </a:spcAft>
              <a:buClrTx/>
              <a:buSzTx/>
              <a:tabLst/>
              <a:defRPr/>
            </a:pPr>
            <a:r>
              <a:rPr kumimoji="0" lang="en-US" altLang="zh-CN" sz="1800" b="0" i="0" u="none" strike="noStrike" kern="1200" cap="none" spc="0" normalizeH="0" baseline="0" noProof="0" dirty="0">
                <a:ln>
                  <a:noFill/>
                </a:ln>
                <a:solidFill>
                  <a:prstClr val="black"/>
                </a:solidFill>
                <a:effectLst/>
                <a:uLnTx/>
                <a:uFillTx/>
                <a:ea typeface="宋体" panose="02010600030101010101" pitchFamily="2" charset="-122"/>
                <a:cs typeface="+mn-cs"/>
              </a:rPr>
              <a:t>A </a:t>
            </a:r>
            <a:r>
              <a:rPr kumimoji="0" lang="en-US" altLang="zh-CN" sz="1800" b="1" i="0" u="none" strike="noStrike" kern="1200" cap="none" spc="0" normalizeH="0" baseline="0" noProof="0" dirty="0">
                <a:ln>
                  <a:noFill/>
                </a:ln>
                <a:solidFill>
                  <a:srgbClr val="FF0000"/>
                </a:solidFill>
                <a:effectLst/>
                <a:uLnTx/>
                <a:uFillTx/>
                <a:ea typeface="宋体" panose="02010600030101010101" pitchFamily="2" charset="-122"/>
                <a:cs typeface="+mn-cs"/>
              </a:rPr>
              <a:t>satisfactory solution concept </a:t>
            </a:r>
            <a:r>
              <a:rPr kumimoji="0" lang="en-US" altLang="zh-CN" sz="1800" b="0" i="1" u="none" strike="noStrike" kern="1200" cap="none" spc="0" normalizeH="0" baseline="0" noProof="0" dirty="0">
                <a:ln>
                  <a:noFill/>
                </a:ln>
                <a:effectLst/>
                <a:uLnTx/>
                <a:uFillTx/>
                <a:ea typeface="宋体" panose="02010600030101010101" pitchFamily="2" charset="-122"/>
                <a:cs typeface="+mn-cs"/>
              </a:rPr>
              <a:t>of </a:t>
            </a:r>
            <a:r>
              <a:rPr kumimoji="0" lang="en-US" altLang="zh-CN" sz="1800" i="1" u="none" strike="noStrike" kern="1200" cap="none" spc="0" normalizeH="0" baseline="0" noProof="0" dirty="0">
                <a:ln>
                  <a:noFill/>
                </a:ln>
                <a:solidFill>
                  <a:srgbClr val="7030A0"/>
                </a:solidFill>
                <a:effectLst/>
                <a:uLnTx/>
                <a:uFillTx/>
                <a:ea typeface="宋体" panose="02010600030101010101" pitchFamily="2" charset="-122"/>
                <a:cs typeface="+mn-cs"/>
              </a:rPr>
              <a:t>strategy profile </a:t>
            </a:r>
            <a:r>
              <a:rPr kumimoji="0" lang="en-US" altLang="zh-CN" sz="1800" b="0" i="0" u="none" strike="noStrike" kern="1200" cap="none" spc="0" normalizeH="0" baseline="0" noProof="0" dirty="0">
                <a:ln>
                  <a:noFill/>
                </a:ln>
                <a:solidFill>
                  <a:prstClr val="black"/>
                </a:solidFill>
                <a:effectLst/>
                <a:uLnTx/>
                <a:uFillTx/>
                <a:ea typeface="宋体" panose="02010600030101010101" pitchFamily="2" charset="-122"/>
                <a:cs typeface="+mn-cs"/>
              </a:rPr>
              <a:t>where none of the players can improve his payoff by a unilateral move (have an</a:t>
            </a:r>
            <a:r>
              <a:rPr kumimoji="0" lang="en-US" altLang="zh-CN" sz="1800" b="0" i="0" u="none" strike="noStrike" kern="1200" cap="none" spc="0" normalizeH="0" noProof="0" dirty="0">
                <a:ln>
                  <a:noFill/>
                </a:ln>
                <a:solidFill>
                  <a:prstClr val="black"/>
                </a:solidFill>
                <a:effectLst/>
                <a:uLnTx/>
                <a:uFillTx/>
                <a:ea typeface="宋体" panose="02010600030101010101" pitchFamily="2" charset="-122"/>
                <a:cs typeface="+mn-cs"/>
              </a:rPr>
              <a:t> incentive to deviate from)</a:t>
            </a:r>
            <a:r>
              <a:rPr kumimoji="0" lang="en-US" altLang="zh-CN" sz="1800" b="0" i="0" u="none" strike="noStrike" kern="1200" cap="none" spc="0" normalizeH="0" baseline="0" noProof="0" dirty="0">
                <a:ln>
                  <a:noFill/>
                </a:ln>
                <a:solidFill>
                  <a:prstClr val="black"/>
                </a:solidFill>
                <a:effectLst/>
                <a:uLnTx/>
                <a:uFillTx/>
                <a:ea typeface="宋体" panose="02010600030101010101" pitchFamily="2" charset="-122"/>
                <a:cs typeface="+mn-cs"/>
              </a:rPr>
              <a:t>.</a:t>
            </a:r>
          </a:p>
          <a:p>
            <a:pPr lvl="1">
              <a:lnSpc>
                <a:spcPct val="150000"/>
              </a:lnSpc>
              <a:spcBef>
                <a:spcPts val="0"/>
              </a:spcBef>
              <a:buClrTx/>
              <a:defRPr/>
            </a:pPr>
            <a:r>
              <a:rPr lang="en-US" altLang="zh-CN" sz="1800" dirty="0">
                <a:solidFill>
                  <a:prstClr val="black"/>
                </a:solidFill>
                <a:ea typeface="宋体" panose="02010600030101010101" pitchFamily="2" charset="-122"/>
              </a:rPr>
              <a:t>For any player, o</a:t>
            </a:r>
            <a:r>
              <a:rPr lang="en-US" altLang="zh-CN" sz="1800" dirty="0">
                <a:solidFill>
                  <a:prstClr val="black"/>
                </a:solidFill>
              </a:rPr>
              <a:t>nce all other players stick to the strategies in the Nash equilibrium, </a:t>
            </a:r>
            <a:r>
              <a:rPr lang="en-US" altLang="zh-CN" sz="1800" dirty="0">
                <a:solidFill>
                  <a:prstClr val="black"/>
                </a:solidFill>
                <a:ea typeface="宋体" panose="02010600030101010101" pitchFamily="2" charset="-122"/>
              </a:rPr>
              <a:t>his strategy in the Nash equilibrium is the </a:t>
            </a:r>
            <a:r>
              <a:rPr lang="en-US" altLang="zh-CN" sz="1800" b="1" i="1" dirty="0">
                <a:solidFill>
                  <a:srgbClr val="7030A0"/>
                </a:solidFill>
                <a:ea typeface="宋体" panose="02010600030101010101" pitchFamily="2" charset="-122"/>
              </a:rPr>
              <a:t>optimal strategy </a:t>
            </a:r>
            <a:r>
              <a:rPr lang="en-US" altLang="zh-CN" sz="1800" dirty="0">
                <a:solidFill>
                  <a:prstClr val="black"/>
                </a:solidFill>
                <a:ea typeface="宋体" panose="02010600030101010101" pitchFamily="2" charset="-122"/>
              </a:rPr>
              <a:t>to him.</a:t>
            </a:r>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123478"/>
            <a:ext cx="8503637" cy="1028700"/>
          </a:xfrm>
        </p:spPr>
        <p:txBody>
          <a:bodyPr>
            <a:noAutofit/>
          </a:bodyPr>
          <a:lstStyle/>
          <a:p>
            <a:r>
              <a:rPr lang="en-US" dirty="0"/>
              <a:t>Nash equilibrium (NE)</a:t>
            </a:r>
          </a:p>
        </p:txBody>
      </p:sp>
      <p:pic>
        <p:nvPicPr>
          <p:cNvPr id="2" name="Picture 1" descr="Text, letter&#10;&#10;Description automatically generated">
            <a:extLst>
              <a:ext uri="{FF2B5EF4-FFF2-40B4-BE49-F238E27FC236}">
                <a16:creationId xmlns:a16="http://schemas.microsoft.com/office/drawing/2014/main" id="{AED26309-E9A7-A0A5-2EB0-A0A0FB94A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013" y="3262674"/>
            <a:ext cx="4223971" cy="1902520"/>
          </a:xfrm>
          <a:prstGeom prst="rect">
            <a:avLst/>
          </a:prstGeom>
        </p:spPr>
      </p:pic>
    </p:spTree>
    <p:extLst>
      <p:ext uri="{BB962C8B-B14F-4D97-AF65-F5344CB8AC3E}">
        <p14:creationId xmlns:p14="http://schemas.microsoft.com/office/powerpoint/2010/main" val="334609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467544" y="987574"/>
            <a:ext cx="8503637" cy="4284714"/>
          </a:xfrm>
        </p:spPr>
        <p:txBody>
          <a:bodyPr>
            <a:noAutofit/>
          </a:bodyPr>
          <a:lstStyle/>
          <a:p>
            <a:pPr>
              <a:lnSpc>
                <a:spcPct val="150000"/>
              </a:lnSpc>
              <a:spcBef>
                <a:spcPts val="0"/>
              </a:spcBef>
            </a:pPr>
            <a:r>
              <a:rPr lang="en-US" altLang="zh-CN" sz="1800" dirty="0"/>
              <a:t>Stakeholder analysis</a:t>
            </a:r>
          </a:p>
          <a:p>
            <a:pPr lvl="1">
              <a:lnSpc>
                <a:spcPct val="150000"/>
              </a:lnSpc>
              <a:spcBef>
                <a:spcPts val="0"/>
              </a:spcBef>
            </a:pPr>
            <a:r>
              <a:rPr lang="en-US" altLang="zh-CN" sz="1600" dirty="0"/>
              <a:t>Stakeholder’s potential decisions and outcomes can be analyzed.</a:t>
            </a:r>
          </a:p>
          <a:p>
            <a:pPr lvl="1">
              <a:lnSpc>
                <a:spcPct val="150000"/>
              </a:lnSpc>
              <a:spcBef>
                <a:spcPts val="0"/>
              </a:spcBef>
            </a:pPr>
            <a:r>
              <a:rPr lang="en-US" altLang="zh-CN" sz="1600" dirty="0"/>
              <a:t>Align better the individual objectives with project goals.</a:t>
            </a:r>
          </a:p>
          <a:p>
            <a:pPr>
              <a:lnSpc>
                <a:spcPct val="150000"/>
              </a:lnSpc>
              <a:spcBef>
                <a:spcPts val="0"/>
              </a:spcBef>
            </a:pPr>
            <a:r>
              <a:rPr lang="en-US" altLang="zh-CN" sz="1800" b="1" dirty="0"/>
              <a:t>Resource allocation</a:t>
            </a:r>
          </a:p>
          <a:p>
            <a:pPr lvl="1">
              <a:lnSpc>
                <a:spcPct val="150000"/>
              </a:lnSpc>
              <a:spcBef>
                <a:spcPts val="0"/>
              </a:spcBef>
            </a:pPr>
            <a:r>
              <a:rPr lang="en-US" altLang="zh-CN" sz="1600" dirty="0"/>
              <a:t>Limited resources (time, money and HR) need to be allocated efficiently.</a:t>
            </a:r>
          </a:p>
          <a:p>
            <a:pPr lvl="1">
              <a:lnSpc>
                <a:spcPct val="150000"/>
              </a:lnSpc>
              <a:spcBef>
                <a:spcPts val="0"/>
              </a:spcBef>
            </a:pPr>
            <a:r>
              <a:rPr lang="en-US" altLang="zh-CN" sz="1600" dirty="0"/>
              <a:t>Game theory can potentially facilitate efficient use of resources. </a:t>
            </a:r>
          </a:p>
          <a:p>
            <a:pPr>
              <a:lnSpc>
                <a:spcPct val="150000"/>
              </a:lnSpc>
              <a:spcBef>
                <a:spcPts val="0"/>
              </a:spcBef>
            </a:pPr>
            <a:r>
              <a:rPr lang="en-US" altLang="zh-CN" sz="1800" dirty="0"/>
              <a:t>Conflict resolution</a:t>
            </a:r>
          </a:p>
          <a:p>
            <a:pPr lvl="1">
              <a:lnSpc>
                <a:spcPct val="150000"/>
              </a:lnSpc>
              <a:spcBef>
                <a:spcPts val="0"/>
              </a:spcBef>
            </a:pPr>
            <a:r>
              <a:rPr lang="en-US" altLang="zh-CN" sz="1600" dirty="0"/>
              <a:t>Game theory strategies such as Nash equilibrium can guide PMs in devising resolution strategies.</a:t>
            </a:r>
            <a:endParaRPr lang="en-US" altLang="zh-CN" sz="1600" b="1" dirty="0"/>
          </a:p>
          <a:p>
            <a:pPr>
              <a:lnSpc>
                <a:spcPct val="150000"/>
              </a:lnSpc>
              <a:spcBef>
                <a:spcPts val="0"/>
              </a:spcBef>
            </a:pPr>
            <a:endParaRPr lang="en-US" altLang="zh-CN" sz="1800" b="1" dirty="0"/>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74" y="153660"/>
            <a:ext cx="8503637" cy="1028700"/>
          </a:xfrm>
        </p:spPr>
        <p:txBody>
          <a:bodyPr>
            <a:noAutofit/>
          </a:bodyPr>
          <a:lstStyle/>
          <a:p>
            <a:r>
              <a:rPr lang="en-US" dirty="0"/>
              <a:t>GAME THEORY and project management</a:t>
            </a:r>
          </a:p>
        </p:txBody>
      </p:sp>
      <p:sp>
        <p:nvSpPr>
          <p:cNvPr id="5" name="文本框 13">
            <a:extLst>
              <a:ext uri="{FF2B5EF4-FFF2-40B4-BE49-F238E27FC236}">
                <a16:creationId xmlns:a16="http://schemas.microsoft.com/office/drawing/2014/main" id="{9A897EA8-6717-4C06-BF08-1A8CBC16C7AC}"/>
              </a:ext>
            </a:extLst>
          </p:cNvPr>
          <p:cNvSpPr txBox="1"/>
          <p:nvPr/>
        </p:nvSpPr>
        <p:spPr>
          <a:xfrm>
            <a:off x="550678" y="4681835"/>
            <a:ext cx="8145554" cy="461665"/>
          </a:xfrm>
          <a:prstGeom prst="rect">
            <a:avLst/>
          </a:prstGeom>
          <a:solidFill>
            <a:srgbClr val="BFBFBF"/>
          </a:solidFill>
        </p:spPr>
        <p:txBody>
          <a:bodyPr wrap="square" rtlCol="0">
            <a:spAutoFit/>
          </a:bodyPr>
          <a:lstStyle/>
          <a:p>
            <a:pPr algn="just"/>
            <a:r>
              <a:rPr lang="en-US" altLang="zh-CN" sz="1200" dirty="0"/>
              <a:t>T. </a:t>
            </a:r>
            <a:r>
              <a:rPr lang="en-US" altLang="zh-CN" sz="1200" dirty="0" err="1"/>
              <a:t>Narbaev</a:t>
            </a:r>
            <a:r>
              <a:rPr lang="en-US" altLang="zh-CN" sz="1200" dirty="0"/>
              <a:t>, et al. “A review of the use of game theory in project management”, </a:t>
            </a:r>
            <a:r>
              <a:rPr lang="en-US" altLang="zh-CN" sz="1200" i="1" dirty="0"/>
              <a:t>Journal of  Management in Engineering</a:t>
            </a:r>
            <a:r>
              <a:rPr lang="en-US" altLang="zh-CN" sz="1200" dirty="0"/>
              <a:t>, </a:t>
            </a:r>
          </a:p>
          <a:p>
            <a:pPr algn="just"/>
            <a:r>
              <a:rPr lang="en-US" altLang="zh-CN" sz="1200" dirty="0"/>
              <a:t>vol. 38, no. 6, Art. No. 03122002, 2022.</a:t>
            </a:r>
          </a:p>
        </p:txBody>
      </p:sp>
    </p:spTree>
    <p:extLst>
      <p:ext uri="{BB962C8B-B14F-4D97-AF65-F5344CB8AC3E}">
        <p14:creationId xmlns:p14="http://schemas.microsoft.com/office/powerpoint/2010/main" val="2182171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467544" y="987574"/>
            <a:ext cx="8503637" cy="4284714"/>
          </a:xfrm>
        </p:spPr>
        <p:txBody>
          <a:bodyPr>
            <a:noAutofit/>
          </a:bodyPr>
          <a:lstStyle/>
          <a:p>
            <a:pPr>
              <a:lnSpc>
                <a:spcPct val="150000"/>
              </a:lnSpc>
              <a:spcBef>
                <a:spcPts val="0"/>
              </a:spcBef>
            </a:pPr>
            <a:r>
              <a:rPr lang="en-AU" sz="1600" b="0" i="0" dirty="0">
                <a:solidFill>
                  <a:srgbClr val="0D0D0D"/>
                </a:solidFill>
                <a:effectLst/>
              </a:rPr>
              <a:t>This example focuses on a software development project with two teams involved in a negotiation over resource allocation. </a:t>
            </a:r>
          </a:p>
          <a:p>
            <a:pPr>
              <a:lnSpc>
                <a:spcPct val="150000"/>
              </a:lnSpc>
              <a:spcBef>
                <a:spcPts val="0"/>
              </a:spcBef>
            </a:pPr>
            <a:r>
              <a:rPr lang="en-AU" altLang="zh-CN" sz="1600" dirty="0">
                <a:solidFill>
                  <a:srgbClr val="0D0D0D"/>
                </a:solidFill>
              </a:rPr>
              <a:t>Team involved: </a:t>
            </a:r>
          </a:p>
          <a:p>
            <a:pPr lvl="1">
              <a:lnSpc>
                <a:spcPct val="150000"/>
              </a:lnSpc>
              <a:spcBef>
                <a:spcPts val="0"/>
              </a:spcBef>
            </a:pPr>
            <a:r>
              <a:rPr lang="en-AU" altLang="zh-CN" sz="1600" dirty="0">
                <a:solidFill>
                  <a:srgbClr val="0D0D0D"/>
                </a:solidFill>
              </a:rPr>
              <a:t>Frontend team: user interface and user experience</a:t>
            </a:r>
          </a:p>
          <a:p>
            <a:pPr lvl="1">
              <a:lnSpc>
                <a:spcPct val="150000"/>
              </a:lnSpc>
              <a:spcBef>
                <a:spcPts val="0"/>
              </a:spcBef>
            </a:pPr>
            <a:r>
              <a:rPr lang="en-AU" altLang="zh-CN" sz="1600" dirty="0">
                <a:solidFill>
                  <a:srgbClr val="0D0D0D"/>
                </a:solidFill>
              </a:rPr>
              <a:t>Backend team: server, application, database, network services</a:t>
            </a:r>
            <a:endParaRPr lang="en-US" altLang="zh-CN" sz="1600" dirty="0">
              <a:solidFill>
                <a:srgbClr val="0D0D0D"/>
              </a:solidFill>
            </a:endParaRPr>
          </a:p>
          <a:p>
            <a:pPr indent="-182880">
              <a:lnSpc>
                <a:spcPct val="150000"/>
              </a:lnSpc>
              <a:spcBef>
                <a:spcPts val="0"/>
              </a:spcBef>
            </a:pPr>
            <a:r>
              <a:rPr lang="en-US" altLang="zh-CN" sz="1600" dirty="0">
                <a:solidFill>
                  <a:srgbClr val="0D0D0D"/>
                </a:solidFill>
              </a:rPr>
              <a:t>Source conflict: </a:t>
            </a:r>
            <a:r>
              <a:rPr lang="en-AU" sz="1600" b="0" i="0" dirty="0">
                <a:solidFill>
                  <a:srgbClr val="0D0D0D"/>
                </a:solidFill>
                <a:effectLst/>
              </a:rPr>
              <a:t>Both teams require additional software developers and computational resources to meet their deadlines. The project has a limited number of developers and a fixed budget for computational resources, leading to a conflict over how these should be distributed between the two teams.</a:t>
            </a:r>
          </a:p>
          <a:p>
            <a:pPr indent="-182880">
              <a:lnSpc>
                <a:spcPct val="150000"/>
              </a:lnSpc>
              <a:spcBef>
                <a:spcPts val="0"/>
              </a:spcBef>
            </a:pPr>
            <a:r>
              <a:rPr lang="en-AU" altLang="zh-CN" sz="1600" dirty="0">
                <a:solidFill>
                  <a:srgbClr val="0D0D0D"/>
                </a:solidFill>
              </a:rPr>
              <a:t>Objective</a:t>
            </a:r>
            <a:r>
              <a:rPr lang="en-AU" altLang="zh-CN" sz="1600" b="0" dirty="0">
                <a:solidFill>
                  <a:srgbClr val="0D0D0D"/>
                </a:solidFill>
              </a:rPr>
              <a:t>: </a:t>
            </a:r>
            <a:r>
              <a:rPr lang="en-AU" altLang="zh-CN" sz="1600" i="1" dirty="0">
                <a:solidFill>
                  <a:srgbClr val="7030A0"/>
                </a:solidFill>
              </a:rPr>
              <a:t>Optimize resource allocation </a:t>
            </a:r>
            <a:r>
              <a:rPr lang="en-AU" altLang="zh-CN" sz="1600" b="0" dirty="0">
                <a:solidFill>
                  <a:srgbClr val="0D0D0D"/>
                </a:solidFill>
              </a:rPr>
              <a:t>between the two teams.</a:t>
            </a:r>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169914"/>
            <a:ext cx="8503637" cy="1028700"/>
          </a:xfrm>
        </p:spPr>
        <p:txBody>
          <a:bodyPr>
            <a:noAutofit/>
          </a:bodyPr>
          <a:lstStyle/>
          <a:p>
            <a:r>
              <a:rPr lang="en-US" dirty="0"/>
              <a:t>An example  </a:t>
            </a:r>
          </a:p>
        </p:txBody>
      </p:sp>
    </p:spTree>
    <p:extLst>
      <p:ext uri="{BB962C8B-B14F-4D97-AF65-F5344CB8AC3E}">
        <p14:creationId xmlns:p14="http://schemas.microsoft.com/office/powerpoint/2010/main" val="246956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7">
            <a:extLst>
              <a:ext uri="{FF2B5EF4-FFF2-40B4-BE49-F238E27FC236}">
                <a16:creationId xmlns:a16="http://schemas.microsoft.com/office/drawing/2014/main" id="{4B8FA437-4AE1-1F3F-B240-7432BCCBAA61}"/>
              </a:ext>
            </a:extLst>
          </p:cNvPr>
          <p:cNvPicPr>
            <a:picLocks noChangeAspect="1"/>
          </p:cNvPicPr>
          <p:nvPr/>
        </p:nvPicPr>
        <p:blipFill rotWithShape="1">
          <a:blip r:embed="rId3"/>
          <a:srcRect l="22249" r="22992"/>
          <a:stretch/>
        </p:blipFill>
        <p:spPr>
          <a:xfrm>
            <a:off x="7353763" y="3651870"/>
            <a:ext cx="1510004" cy="1378770"/>
          </a:xfrm>
          <a:prstGeom prst="rect">
            <a:avLst/>
          </a:prstGeom>
        </p:spPr>
      </p:pic>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25114"/>
            <a:ext cx="8503637" cy="1028700"/>
          </a:xfrm>
        </p:spPr>
        <p:txBody>
          <a:bodyPr>
            <a:noAutofit/>
          </a:bodyPr>
          <a:lstStyle/>
          <a:p>
            <a:r>
              <a:rPr lang="en-US" dirty="0"/>
              <a:t>Waterfall vs agile</a:t>
            </a:r>
          </a:p>
        </p:txBody>
      </p:sp>
      <p:pic>
        <p:nvPicPr>
          <p:cNvPr id="11" name="Content Placeholder 6">
            <a:extLst>
              <a:ext uri="{FF2B5EF4-FFF2-40B4-BE49-F238E27FC236}">
                <a16:creationId xmlns:a16="http://schemas.microsoft.com/office/drawing/2014/main" id="{33ED27FA-5625-03CF-BE69-8919D88FCC16}"/>
              </a:ext>
            </a:extLst>
          </p:cNvPr>
          <p:cNvPicPr>
            <a:picLocks noChangeAspect="1"/>
          </p:cNvPicPr>
          <p:nvPr/>
        </p:nvPicPr>
        <p:blipFill>
          <a:blip r:embed="rId4"/>
          <a:stretch>
            <a:fillRect/>
          </a:stretch>
        </p:blipFill>
        <p:spPr>
          <a:xfrm>
            <a:off x="2377724" y="3447777"/>
            <a:ext cx="2573168" cy="1439366"/>
          </a:xfrm>
          <a:prstGeom prst="rect">
            <a:avLst/>
          </a:prstGeom>
        </p:spPr>
      </p:pic>
      <p:sp>
        <p:nvSpPr>
          <p:cNvPr id="12" name="Content Placeholder 5">
            <a:extLst>
              <a:ext uri="{FF2B5EF4-FFF2-40B4-BE49-F238E27FC236}">
                <a16:creationId xmlns:a16="http://schemas.microsoft.com/office/drawing/2014/main" id="{FF37083D-CB59-8799-1CFB-375C47E1B4EE}"/>
              </a:ext>
            </a:extLst>
          </p:cNvPr>
          <p:cNvSpPr txBox="1">
            <a:spLocks/>
          </p:cNvSpPr>
          <p:nvPr/>
        </p:nvSpPr>
        <p:spPr>
          <a:xfrm>
            <a:off x="305701" y="1605483"/>
            <a:ext cx="5157787" cy="3684588"/>
          </a:xfrm>
          <a:prstGeom prst="rect">
            <a:avLst/>
          </a:prstGeom>
        </p:spPr>
        <p:txBody>
          <a:bodyPr>
            <a:normAutofit/>
          </a:bodyPr>
          <a:lstStyle>
            <a:lvl1pPr marL="0" indent="0" algn="l" defTabSz="914400" rtl="0" eaLnBrk="1" latinLnBrk="0" hangingPunct="1">
              <a:spcBef>
                <a:spcPct val="20000"/>
              </a:spcBef>
              <a:spcAft>
                <a:spcPts val="600"/>
              </a:spcAft>
              <a:buFont typeface="Arial" panose="020B060402020209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9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AU" sz="1400" b="0" dirty="0"/>
              <a:t>Liner Sequential Life Cycle Model</a:t>
            </a:r>
            <a:r>
              <a:rPr lang="en-US" sz="1400" b="0" dirty="0"/>
              <a:t> </a:t>
            </a:r>
          </a:p>
          <a:p>
            <a:pPr marL="285750" indent="-285750">
              <a:buFont typeface="Arial" panose="020B0604020202020204" pitchFamily="34" charset="0"/>
              <a:buChar char="•"/>
            </a:pPr>
            <a:r>
              <a:rPr lang="en-US" sz="1400" b="0" dirty="0"/>
              <a:t>Upfront planning and in-depth documentation</a:t>
            </a:r>
          </a:p>
          <a:p>
            <a:pPr marL="285750" indent="-285750">
              <a:buFont typeface="Arial" panose="020B0604020202020204" pitchFamily="34" charset="0"/>
              <a:buChar char="•"/>
            </a:pPr>
            <a:r>
              <a:rPr lang="en-US" sz="1400" b="0" dirty="0"/>
              <a:t>Good for projects which has clear objectives</a:t>
            </a:r>
          </a:p>
          <a:p>
            <a:pPr marL="285750" indent="-285750">
              <a:buFont typeface="Arial" panose="020B0604020202020204" pitchFamily="34" charset="0"/>
              <a:buChar char="•"/>
            </a:pPr>
            <a:r>
              <a:rPr lang="en-US" sz="1400" b="0" dirty="0"/>
              <a:t>Project-focused</a:t>
            </a:r>
          </a:p>
          <a:p>
            <a:pPr marL="285750" indent="-285750">
              <a:buFont typeface="Arial" panose="020B0604020202020204" pitchFamily="34" charset="0"/>
              <a:buChar char="•"/>
            </a:pPr>
            <a:r>
              <a:rPr lang="en-US" sz="1400" b="0" dirty="0"/>
              <a:t>Close project manager involvement</a:t>
            </a:r>
          </a:p>
          <a:p>
            <a:endParaRPr lang="en-US" sz="1400" dirty="0"/>
          </a:p>
        </p:txBody>
      </p:sp>
      <p:sp>
        <p:nvSpPr>
          <p:cNvPr id="13" name="Content Placeholder 9">
            <a:extLst>
              <a:ext uri="{FF2B5EF4-FFF2-40B4-BE49-F238E27FC236}">
                <a16:creationId xmlns:a16="http://schemas.microsoft.com/office/drawing/2014/main" id="{F3F1BCF3-DD01-3D32-3F2B-FBDA395133F1}"/>
              </a:ext>
            </a:extLst>
          </p:cNvPr>
          <p:cNvSpPr txBox="1">
            <a:spLocks/>
          </p:cNvSpPr>
          <p:nvPr/>
        </p:nvSpPr>
        <p:spPr>
          <a:xfrm>
            <a:off x="5329537" y="1713338"/>
            <a:ext cx="5183188" cy="3684588"/>
          </a:xfrm>
          <a:prstGeom prst="rect">
            <a:avLst/>
          </a:prstGeom>
        </p:spPr>
        <p:txBody>
          <a:bodyPr>
            <a:normAutofit/>
          </a:bodyPr>
          <a:lstStyle>
            <a:lvl1pPr marL="0" indent="0" algn="l" defTabSz="914400" rtl="0" eaLnBrk="1" latinLnBrk="0" hangingPunct="1">
              <a:spcBef>
                <a:spcPct val="20000"/>
              </a:spcBef>
              <a:spcAft>
                <a:spcPts val="600"/>
              </a:spcAft>
              <a:buFont typeface="Arial" panose="020B060402020209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9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90204" pitchFamily="34" charset="0"/>
              <a:buChar char="•"/>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400" b="0" dirty="0"/>
              <a:t>Iterative method</a:t>
            </a:r>
          </a:p>
          <a:p>
            <a:pPr marL="285750" indent="-285750">
              <a:buFont typeface="Arial" panose="020B0604020202020204" pitchFamily="34" charset="0"/>
              <a:buChar char="•"/>
            </a:pPr>
            <a:r>
              <a:rPr lang="en-US" sz="1400" b="0" dirty="0"/>
              <a:t>Planning at each iteration</a:t>
            </a:r>
          </a:p>
          <a:p>
            <a:pPr marL="285750" indent="-285750">
              <a:buFont typeface="Arial" panose="020B0604020202020204" pitchFamily="34" charset="0"/>
              <a:buChar char="•"/>
            </a:pPr>
            <a:r>
              <a:rPr lang="en-US" sz="1400" b="0" dirty="0"/>
              <a:t>Good for projects with varying customer</a:t>
            </a:r>
          </a:p>
          <a:p>
            <a:r>
              <a:rPr lang="en-US" sz="1400" b="0" dirty="0"/>
              <a:t>      requirements</a:t>
            </a:r>
          </a:p>
          <a:p>
            <a:pPr marL="285750" indent="-285750">
              <a:buFont typeface="Arial" panose="020B0604020202020204" pitchFamily="34" charset="0"/>
              <a:buChar char="•"/>
            </a:pPr>
            <a:r>
              <a:rPr lang="en-US" sz="1400" b="0" dirty="0"/>
              <a:t>Product and customer-focused</a:t>
            </a:r>
          </a:p>
          <a:p>
            <a:pPr marL="285750" indent="-285750">
              <a:buFont typeface="Arial" panose="020B0604020202020204" pitchFamily="34" charset="0"/>
              <a:buChar char="•"/>
            </a:pPr>
            <a:r>
              <a:rPr lang="en-US" sz="1400" b="0" dirty="0"/>
              <a:t>Small high-functioning team involvement</a:t>
            </a:r>
          </a:p>
        </p:txBody>
      </p:sp>
      <p:sp>
        <p:nvSpPr>
          <p:cNvPr id="14" name="TextBox 13">
            <a:extLst>
              <a:ext uri="{FF2B5EF4-FFF2-40B4-BE49-F238E27FC236}">
                <a16:creationId xmlns:a16="http://schemas.microsoft.com/office/drawing/2014/main" id="{E4136CB9-C59A-FCFF-62C8-C8ED4679C8D3}"/>
              </a:ext>
            </a:extLst>
          </p:cNvPr>
          <p:cNvSpPr txBox="1"/>
          <p:nvPr/>
        </p:nvSpPr>
        <p:spPr>
          <a:xfrm>
            <a:off x="93472" y="1203598"/>
            <a:ext cx="1150700" cy="369332"/>
          </a:xfrm>
          <a:prstGeom prst="rect">
            <a:avLst/>
          </a:prstGeom>
          <a:noFill/>
        </p:spPr>
        <p:txBody>
          <a:bodyPr wrap="none" rtlCol="0">
            <a:spAutoFit/>
          </a:bodyPr>
          <a:lstStyle/>
          <a:p>
            <a:r>
              <a:rPr lang="en-US" b="1" dirty="0"/>
              <a:t>Waterfall</a:t>
            </a:r>
          </a:p>
        </p:txBody>
      </p:sp>
      <p:sp>
        <p:nvSpPr>
          <p:cNvPr id="15" name="TextBox 14">
            <a:extLst>
              <a:ext uri="{FF2B5EF4-FFF2-40B4-BE49-F238E27FC236}">
                <a16:creationId xmlns:a16="http://schemas.microsoft.com/office/drawing/2014/main" id="{C7BBA9FE-DDC3-DBC0-8157-D1FE15E2902D}"/>
              </a:ext>
            </a:extLst>
          </p:cNvPr>
          <p:cNvSpPr txBox="1"/>
          <p:nvPr/>
        </p:nvSpPr>
        <p:spPr>
          <a:xfrm>
            <a:off x="5089026" y="1312962"/>
            <a:ext cx="748923" cy="369332"/>
          </a:xfrm>
          <a:prstGeom prst="rect">
            <a:avLst/>
          </a:prstGeom>
          <a:noFill/>
        </p:spPr>
        <p:txBody>
          <a:bodyPr wrap="none" rtlCol="0">
            <a:spAutoFit/>
          </a:bodyPr>
          <a:lstStyle/>
          <a:p>
            <a:r>
              <a:rPr lang="en-US" b="1" dirty="0"/>
              <a:t>Agile</a:t>
            </a:r>
          </a:p>
        </p:txBody>
      </p:sp>
    </p:spTree>
    <p:extLst>
      <p:ext uri="{BB962C8B-B14F-4D97-AF65-F5344CB8AC3E}">
        <p14:creationId xmlns:p14="http://schemas.microsoft.com/office/powerpoint/2010/main" val="1549875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467544" y="987574"/>
            <a:ext cx="8503637" cy="4284714"/>
          </a:xfrm>
        </p:spPr>
        <p:txBody>
          <a:bodyPr>
            <a:noAutofit/>
          </a:bodyPr>
          <a:lstStyle/>
          <a:p>
            <a:pPr algn="l"/>
            <a:r>
              <a:rPr lang="en-AU" sz="1600" i="0" dirty="0">
                <a:solidFill>
                  <a:srgbClr val="0D0D0D"/>
                </a:solidFill>
                <a:effectLst/>
              </a:rPr>
              <a:t>Strategies:</a:t>
            </a:r>
          </a:p>
          <a:p>
            <a:pPr marL="742950" lvl="1" indent="-285750" algn="l">
              <a:buFont typeface="Arial" panose="020B0604020202020204" pitchFamily="34" charset="0"/>
              <a:buChar char="•"/>
            </a:pPr>
            <a:r>
              <a:rPr lang="en-AU" sz="1600" i="0" dirty="0">
                <a:solidFill>
                  <a:srgbClr val="0D0D0D"/>
                </a:solidFill>
                <a:effectLst/>
              </a:rPr>
              <a:t>Frontend Team: Can request either a high or low number of additional resources.</a:t>
            </a:r>
          </a:p>
          <a:p>
            <a:pPr marL="742950" lvl="1" indent="-285750" algn="l">
              <a:buFont typeface="Arial" panose="020B0604020202020204" pitchFamily="34" charset="0"/>
              <a:buChar char="•"/>
            </a:pPr>
            <a:r>
              <a:rPr lang="en-AU" sz="1600" i="0" dirty="0">
                <a:solidFill>
                  <a:srgbClr val="0D0D0D"/>
                </a:solidFill>
                <a:effectLst/>
              </a:rPr>
              <a:t>Backend Team: Can also choose between requesting a high or low number of additional resources.</a:t>
            </a:r>
          </a:p>
          <a:p>
            <a:pPr algn="l"/>
            <a:r>
              <a:rPr lang="en-AU" sz="1600" i="0" dirty="0">
                <a:solidFill>
                  <a:srgbClr val="0D0D0D"/>
                </a:solidFill>
                <a:effectLst/>
              </a:rPr>
              <a:t>Payoffs:</a:t>
            </a:r>
            <a:r>
              <a:rPr lang="en-AU" sz="1600" b="0" i="0" dirty="0">
                <a:solidFill>
                  <a:srgbClr val="0D0D0D"/>
                </a:solidFill>
                <a:effectLst/>
              </a:rPr>
              <a:t> Determined by the satisfaction level of each team based on the resources received, which impacts their ability to meet project deadlines.</a:t>
            </a:r>
          </a:p>
          <a:p>
            <a:pPr algn="l"/>
            <a:r>
              <a:rPr lang="en-AU" sz="1600" i="0" dirty="0">
                <a:solidFill>
                  <a:srgbClr val="0D0D0D"/>
                </a:solidFill>
                <a:effectLst/>
              </a:rPr>
              <a:t>Assumptions for NE Calculation:</a:t>
            </a:r>
          </a:p>
          <a:p>
            <a:pPr algn="l"/>
            <a:r>
              <a:rPr lang="en-AU" sz="1600" b="0" i="0" dirty="0">
                <a:solidFill>
                  <a:srgbClr val="0D0D0D"/>
                </a:solidFill>
                <a:effectLst/>
              </a:rPr>
              <a:t>Assume the payoff values range from 0 (lowest satisfaction) to 10 (highest satisfaction), If both teams request high resources, they each get only a part due to budget limits, resulting in medium satisfaction (5, 5). If one team requests high resources and the other low, the high request receives significantly more, leading to high satisfaction (8) for the high requester and low (2) for the low requester. If both request low resources, they receive slightly more than what they asked for, resulting in high satisfaction (7, 7) due to efficient use under budget constraints.</a:t>
            </a:r>
          </a:p>
          <a:p>
            <a:pPr indent="-182880">
              <a:lnSpc>
                <a:spcPct val="150000"/>
              </a:lnSpc>
              <a:spcBef>
                <a:spcPts val="0"/>
              </a:spcBef>
            </a:pPr>
            <a:endParaRPr lang="en-AU" altLang="zh-CN" sz="1600" b="0" dirty="0">
              <a:solidFill>
                <a:srgbClr val="0D0D0D"/>
              </a:solidFill>
            </a:endParaRPr>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169914"/>
            <a:ext cx="8503637" cy="1028700"/>
          </a:xfrm>
        </p:spPr>
        <p:txBody>
          <a:bodyPr>
            <a:noAutofit/>
          </a:bodyPr>
          <a:lstStyle/>
          <a:p>
            <a:r>
              <a:rPr lang="en-US" dirty="0"/>
              <a:t>An example – game model</a:t>
            </a:r>
          </a:p>
        </p:txBody>
      </p:sp>
    </p:spTree>
    <p:extLst>
      <p:ext uri="{BB962C8B-B14F-4D97-AF65-F5344CB8AC3E}">
        <p14:creationId xmlns:p14="http://schemas.microsoft.com/office/powerpoint/2010/main" val="1064186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605715" y="1419622"/>
            <a:ext cx="8503637" cy="4284714"/>
          </a:xfrm>
        </p:spPr>
        <p:txBody>
          <a:bodyPr>
            <a:noAutofit/>
          </a:bodyPr>
          <a:lstStyle/>
          <a:p>
            <a:pPr algn="l">
              <a:lnSpc>
                <a:spcPct val="150000"/>
              </a:lnSpc>
            </a:pPr>
            <a:r>
              <a:rPr lang="en-AU" b="0" i="0" dirty="0">
                <a:solidFill>
                  <a:srgbClr val="0D0D0D"/>
                </a:solidFill>
                <a:effectLst/>
              </a:rPr>
              <a:t>The </a:t>
            </a:r>
            <a:r>
              <a:rPr lang="en-AU" i="0" dirty="0">
                <a:solidFill>
                  <a:srgbClr val="C00000"/>
                </a:solidFill>
                <a:effectLst/>
              </a:rPr>
              <a:t>Nash Equilibrium (NE) </a:t>
            </a:r>
            <a:r>
              <a:rPr lang="en-AU" b="0" i="0" dirty="0">
                <a:solidFill>
                  <a:srgbClr val="0D0D0D"/>
                </a:solidFill>
                <a:effectLst/>
              </a:rPr>
              <a:t>in this scenario would be for both teams to request low resources (</a:t>
            </a:r>
            <a:r>
              <a:rPr lang="en-AU" b="1" i="1" dirty="0">
                <a:solidFill>
                  <a:srgbClr val="7030A0"/>
                </a:solidFill>
                <a:effectLst/>
              </a:rPr>
              <a:t>Low/Low</a:t>
            </a:r>
            <a:r>
              <a:rPr lang="en-AU" b="0" i="0" dirty="0">
                <a:solidFill>
                  <a:srgbClr val="0D0D0D"/>
                </a:solidFill>
                <a:effectLst/>
              </a:rPr>
              <a:t>), resulting in (7,7) because changing any team’s strategy wouldn’t increase their payoff assuming rational decision-making and symmetrical information about the payoffs.</a:t>
            </a:r>
          </a:p>
          <a:p>
            <a:pPr>
              <a:lnSpc>
                <a:spcPct val="150000"/>
              </a:lnSpc>
            </a:pPr>
            <a:br>
              <a:rPr lang="en-AU" dirty="0"/>
            </a:br>
            <a:endParaRPr lang="en-AU" altLang="zh-CN" b="0" dirty="0">
              <a:solidFill>
                <a:srgbClr val="0D0D0D"/>
              </a:solidFill>
            </a:endParaRPr>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211661" y="-164554"/>
            <a:ext cx="8932339" cy="1028700"/>
          </a:xfrm>
        </p:spPr>
        <p:txBody>
          <a:bodyPr>
            <a:noAutofit/>
          </a:bodyPr>
          <a:lstStyle/>
          <a:p>
            <a:r>
              <a:rPr lang="en-US" dirty="0"/>
              <a:t>An example – Nash equilibrium</a:t>
            </a:r>
          </a:p>
        </p:txBody>
      </p:sp>
    </p:spTree>
    <p:extLst>
      <p:ext uri="{BB962C8B-B14F-4D97-AF65-F5344CB8AC3E}">
        <p14:creationId xmlns:p14="http://schemas.microsoft.com/office/powerpoint/2010/main" val="4070848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325862" y="1419622"/>
            <a:ext cx="8503637" cy="4284714"/>
          </a:xfrm>
        </p:spPr>
        <p:txBody>
          <a:bodyPr>
            <a:no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1" i="0" u="none" strike="noStrike" kern="1200" cap="none" spc="0" normalizeH="0" baseline="0" noProof="0" dirty="0">
                <a:ln>
                  <a:noFill/>
                </a:ln>
                <a:solidFill>
                  <a:srgbClr val="FF0000"/>
                </a:solidFill>
                <a:effectLst/>
                <a:uLnTx/>
                <a:uFillTx/>
                <a:ea typeface="宋体" panose="02010600030101010101" pitchFamily="2" charset="-122"/>
                <a:cs typeface="+mn-cs"/>
              </a:rPr>
              <a:t>Step 1</a:t>
            </a:r>
            <a:r>
              <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rPr>
              <a:t>: Identify a </a:t>
            </a:r>
            <a:r>
              <a:rPr kumimoji="0" lang="en-US" altLang="zh-CN" i="1" u="none" strike="noStrike" kern="1200" cap="none" spc="0" normalizeH="0" baseline="0" noProof="0" dirty="0">
                <a:ln>
                  <a:noFill/>
                </a:ln>
                <a:solidFill>
                  <a:srgbClr val="7030A0"/>
                </a:solidFill>
                <a:effectLst/>
                <a:uLnTx/>
                <a:uFillTx/>
                <a:ea typeface="宋体" panose="02010600030101010101" pitchFamily="2" charset="-122"/>
                <a:cs typeface="+mn-cs"/>
              </a:rPr>
              <a:t>problem</a:t>
            </a:r>
            <a:r>
              <a:rPr kumimoji="0" lang="en-US" altLang="zh-CN" b="0" i="1" u="none" strike="noStrike" kern="1200" cap="none" spc="0" normalizeH="0" baseline="0" noProof="0" dirty="0">
                <a:ln>
                  <a:noFill/>
                </a:ln>
                <a:solidFill>
                  <a:srgbClr val="7030A0"/>
                </a:solidFill>
                <a:effectLst/>
                <a:uLnTx/>
                <a:uFillTx/>
                <a:ea typeface="宋体"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rPr>
              <a:t>in certain scenarios (resource allocation, conflict resolution, etc.)</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1" i="0" u="none" strike="noStrike" kern="1200" cap="none" spc="0" normalizeH="0" baseline="0" noProof="0" dirty="0">
                <a:ln>
                  <a:noFill/>
                </a:ln>
                <a:solidFill>
                  <a:srgbClr val="FF0000"/>
                </a:solidFill>
                <a:effectLst/>
                <a:uLnTx/>
                <a:uFillTx/>
                <a:ea typeface="宋体" panose="02010600030101010101" pitchFamily="2" charset="-122"/>
                <a:cs typeface="+mn-cs"/>
              </a:rPr>
              <a:t>Step 2</a:t>
            </a:r>
            <a:r>
              <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rPr>
              <a:t>: Identify the </a:t>
            </a:r>
            <a:r>
              <a:rPr kumimoji="0" lang="en-US" altLang="zh-CN" i="1" u="none" strike="noStrike" kern="1200" cap="none" spc="0" normalizeH="0" baseline="0" noProof="0" dirty="0">
                <a:ln>
                  <a:noFill/>
                </a:ln>
                <a:solidFill>
                  <a:srgbClr val="7030A0"/>
                </a:solidFill>
                <a:effectLst/>
                <a:uLnTx/>
                <a:uFillTx/>
                <a:ea typeface="宋体" panose="02010600030101010101" pitchFamily="2" charset="-122"/>
                <a:cs typeface="+mn-cs"/>
              </a:rPr>
              <a:t>players</a:t>
            </a:r>
            <a:r>
              <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rPr>
              <a:t> and formulate the </a:t>
            </a:r>
            <a:r>
              <a:rPr kumimoji="0" lang="en-US" altLang="zh-CN" i="1" u="none" strike="noStrike" kern="1200" cap="none" spc="0" normalizeH="0" baseline="0" noProof="0" dirty="0">
                <a:ln>
                  <a:noFill/>
                </a:ln>
                <a:solidFill>
                  <a:srgbClr val="7030A0"/>
                </a:solidFill>
                <a:effectLst/>
                <a:uLnTx/>
                <a:uFillTx/>
                <a:ea typeface="宋体" panose="02010600030101010101" pitchFamily="2" charset="-122"/>
                <a:cs typeface="+mn-cs"/>
              </a:rPr>
              <a:t>strategies</a:t>
            </a:r>
            <a:r>
              <a:rPr kumimoji="0" lang="en-US" altLang="zh-CN" b="0" i="0" u="none" strike="noStrike" kern="1200" cap="none" spc="0" normalizeH="0" noProof="0" dirty="0">
                <a:ln>
                  <a:noFill/>
                </a:ln>
                <a:solidFill>
                  <a:prstClr val="black"/>
                </a:solidFill>
                <a:effectLst/>
                <a:uLnTx/>
                <a:uFillTx/>
                <a:ea typeface="宋体" panose="02010600030101010101" pitchFamily="2" charset="-122"/>
                <a:cs typeface="+mn-cs"/>
              </a:rPr>
              <a: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b="1" dirty="0">
                <a:solidFill>
                  <a:srgbClr val="FF0000"/>
                </a:solidFill>
                <a:ea typeface="宋体" panose="02010600030101010101" pitchFamily="2" charset="-122"/>
              </a:rPr>
              <a:t>Step 3</a:t>
            </a:r>
            <a:r>
              <a:rPr lang="en-US" altLang="zh-CN" dirty="0">
                <a:solidFill>
                  <a:prstClr val="black"/>
                </a:solidFill>
                <a:ea typeface="宋体" panose="02010600030101010101" pitchFamily="2" charset="-122"/>
              </a:rPr>
              <a:t>: </a:t>
            </a:r>
            <a:r>
              <a:rPr lang="en-US" altLang="zh-CN" b="0" dirty="0">
                <a:solidFill>
                  <a:prstClr val="black"/>
                </a:solidFill>
                <a:ea typeface="宋体" panose="02010600030101010101" pitchFamily="2" charset="-122"/>
              </a:rPr>
              <a:t>Formulate the </a:t>
            </a:r>
            <a:r>
              <a:rPr lang="en-US" altLang="zh-CN" i="1" dirty="0">
                <a:solidFill>
                  <a:srgbClr val="7030A0"/>
                </a:solidFill>
                <a:ea typeface="宋体" panose="02010600030101010101" pitchFamily="2" charset="-122"/>
              </a:rPr>
              <a:t>payoffs</a:t>
            </a:r>
            <a:r>
              <a:rPr lang="en-US" altLang="zh-CN" b="0" dirty="0">
                <a:solidFill>
                  <a:prstClr val="black"/>
                </a:solidFill>
                <a:ea typeface="宋体" panose="02010600030101010101" pitchFamily="2" charset="-122"/>
              </a:rPr>
              <a: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b="1" i="0" u="none" strike="noStrike" kern="1200" cap="none" spc="0" normalizeH="0" baseline="0" noProof="0" dirty="0">
                <a:ln>
                  <a:noFill/>
                </a:ln>
                <a:solidFill>
                  <a:srgbClr val="FF0000"/>
                </a:solidFill>
                <a:effectLst/>
                <a:uLnTx/>
                <a:uFillTx/>
                <a:ea typeface="宋体" panose="02010600030101010101" pitchFamily="2" charset="-122"/>
                <a:cs typeface="+mn-cs"/>
              </a:rPr>
              <a:t>Step 4</a:t>
            </a:r>
            <a:r>
              <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rPr>
              <a:t>: Model the underlying problem as a </a:t>
            </a:r>
            <a:r>
              <a:rPr kumimoji="0" lang="en-US" altLang="zh-CN" i="1" u="none" strike="noStrike" kern="1200" cap="none" spc="0" normalizeH="0" baseline="0" noProof="0" dirty="0">
                <a:ln>
                  <a:noFill/>
                </a:ln>
                <a:solidFill>
                  <a:srgbClr val="7030A0"/>
                </a:solidFill>
                <a:effectLst/>
                <a:uLnTx/>
                <a:uFillTx/>
                <a:ea typeface="宋体" panose="02010600030101010101" pitchFamily="2" charset="-122"/>
                <a:cs typeface="+mn-cs"/>
              </a:rPr>
              <a:t>game-theoretic problem</a:t>
            </a:r>
            <a:r>
              <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rPr>
              <a: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b="1" dirty="0">
                <a:solidFill>
                  <a:srgbClr val="FF0000"/>
                </a:solidFill>
                <a:ea typeface="宋体" panose="02010600030101010101" pitchFamily="2" charset="-122"/>
              </a:rPr>
              <a:t>Step 5</a:t>
            </a:r>
            <a:r>
              <a:rPr lang="en-US" altLang="zh-CN" dirty="0">
                <a:solidFill>
                  <a:prstClr val="black"/>
                </a:solidFill>
                <a:ea typeface="宋体" panose="02010600030101010101" pitchFamily="2" charset="-122"/>
              </a:rPr>
              <a:t>: </a:t>
            </a:r>
            <a:r>
              <a:rPr lang="en-US" altLang="zh-CN" b="0" dirty="0">
                <a:solidFill>
                  <a:prstClr val="black"/>
                </a:solidFill>
                <a:ea typeface="宋体" panose="02010600030101010101" pitchFamily="2" charset="-122"/>
              </a:rPr>
              <a:t>Develop (learning) </a:t>
            </a:r>
            <a:r>
              <a:rPr lang="en-US" altLang="zh-CN" i="1" dirty="0">
                <a:solidFill>
                  <a:srgbClr val="7030A0"/>
                </a:solidFill>
                <a:ea typeface="宋体" panose="02010600030101010101" pitchFamily="2" charset="-122"/>
              </a:rPr>
              <a:t>algorithms</a:t>
            </a:r>
            <a:r>
              <a:rPr lang="en-US" altLang="zh-CN" b="0" dirty="0">
                <a:solidFill>
                  <a:prstClr val="black"/>
                </a:solidFill>
                <a:ea typeface="宋体" panose="02010600030101010101" pitchFamily="2" charset="-122"/>
              </a:rPr>
              <a:t> to calculate (learn) </a:t>
            </a:r>
            <a:r>
              <a:rPr lang="en-US" altLang="zh-CN" i="1" dirty="0">
                <a:solidFill>
                  <a:srgbClr val="7030A0"/>
                </a:solidFill>
                <a:ea typeface="宋体" panose="02010600030101010101" pitchFamily="2" charset="-122"/>
              </a:rPr>
              <a:t>equilibrium</a:t>
            </a:r>
            <a:r>
              <a:rPr lang="en-US" altLang="zh-CN" dirty="0">
                <a:solidFill>
                  <a:prstClr val="black"/>
                </a:solidFill>
                <a:ea typeface="宋体" panose="02010600030101010101" pitchFamily="2" charset="-122"/>
              </a:rPr>
              <a:t> </a:t>
            </a:r>
            <a:r>
              <a:rPr lang="en-US" altLang="zh-CN" b="0" dirty="0">
                <a:solidFill>
                  <a:prstClr val="black"/>
                </a:solidFill>
                <a:ea typeface="宋体" panose="02010600030101010101" pitchFamily="2" charset="-122"/>
              </a:rPr>
              <a:t>in the chosen solution concept.</a:t>
            </a:r>
          </a:p>
          <a:p>
            <a:pPr>
              <a:lnSpc>
                <a:spcPct val="150000"/>
              </a:lnSpc>
              <a:spcBef>
                <a:spcPts val="0"/>
              </a:spcBef>
            </a:pPr>
            <a:endParaRPr lang="en-US" altLang="zh-CN" b="1" dirty="0"/>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267494"/>
            <a:ext cx="8503637" cy="1028700"/>
          </a:xfrm>
        </p:spPr>
        <p:txBody>
          <a:bodyPr>
            <a:noAutofit/>
          </a:bodyPr>
          <a:lstStyle/>
          <a:p>
            <a:r>
              <a:rPr lang="en-US" dirty="0"/>
              <a:t>Roadmap for game-theoretic project management</a:t>
            </a:r>
          </a:p>
        </p:txBody>
      </p:sp>
    </p:spTree>
    <p:extLst>
      <p:ext uri="{BB962C8B-B14F-4D97-AF65-F5344CB8AC3E}">
        <p14:creationId xmlns:p14="http://schemas.microsoft.com/office/powerpoint/2010/main" val="734234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70CD6-8CD3-584A-A187-0E4836AE4B3E}"/>
              </a:ext>
            </a:extLst>
          </p:cNvPr>
          <p:cNvSpPr>
            <a:spLocks noGrp="1"/>
          </p:cNvSpPr>
          <p:nvPr>
            <p:ph idx="1"/>
          </p:nvPr>
        </p:nvSpPr>
        <p:spPr>
          <a:xfrm>
            <a:off x="325862" y="1419622"/>
            <a:ext cx="8503637" cy="4284714"/>
          </a:xfrm>
        </p:spPr>
        <p:txBody>
          <a:bodyPr>
            <a:noAutofit/>
          </a:bodyPr>
          <a:lstStyle/>
          <a:p>
            <a:pPr>
              <a:lnSpc>
                <a:spcPct val="150000"/>
              </a:lnSpc>
              <a:spcBef>
                <a:spcPts val="0"/>
              </a:spcBef>
            </a:pPr>
            <a:r>
              <a:rPr lang="en-US" altLang="zh-CN" b="1" dirty="0"/>
              <a:t>Agile methodology</a:t>
            </a:r>
          </a:p>
          <a:p>
            <a:pPr lvl="1">
              <a:lnSpc>
                <a:spcPct val="150000"/>
              </a:lnSpc>
              <a:spcBef>
                <a:spcPts val="0"/>
              </a:spcBef>
            </a:pPr>
            <a:r>
              <a:rPr lang="en-US" altLang="zh-CN" dirty="0"/>
              <a:t>Agile vs waterfall</a:t>
            </a:r>
          </a:p>
          <a:p>
            <a:pPr lvl="1">
              <a:lnSpc>
                <a:spcPct val="150000"/>
              </a:lnSpc>
              <a:spcBef>
                <a:spcPts val="0"/>
              </a:spcBef>
            </a:pPr>
            <a:r>
              <a:rPr lang="en-US" altLang="zh-CN" dirty="0"/>
              <a:t>Scrum framework</a:t>
            </a:r>
          </a:p>
          <a:p>
            <a:pPr lvl="1">
              <a:lnSpc>
                <a:spcPct val="150000"/>
              </a:lnSpc>
              <a:spcBef>
                <a:spcPts val="0"/>
              </a:spcBef>
            </a:pPr>
            <a:r>
              <a:rPr lang="en-US" altLang="zh-CN" dirty="0"/>
              <a:t>Scrum artifacts, processes, roles</a:t>
            </a:r>
            <a:endParaRPr lang="en-US" altLang="zh-CN" b="1" dirty="0"/>
          </a:p>
          <a:p>
            <a:pPr>
              <a:lnSpc>
                <a:spcPct val="150000"/>
              </a:lnSpc>
              <a:spcBef>
                <a:spcPts val="0"/>
              </a:spcBef>
            </a:pPr>
            <a:r>
              <a:rPr lang="en-US" altLang="zh-CN" dirty="0"/>
              <a:t>Game-theoretic approach</a:t>
            </a:r>
          </a:p>
          <a:p>
            <a:pPr lvl="1">
              <a:lnSpc>
                <a:spcPct val="150000"/>
              </a:lnSpc>
              <a:spcBef>
                <a:spcPts val="0"/>
              </a:spcBef>
            </a:pPr>
            <a:r>
              <a:rPr lang="en-US" altLang="zh-CN" dirty="0"/>
              <a:t>Fundamentals of game theory</a:t>
            </a:r>
          </a:p>
          <a:p>
            <a:pPr lvl="1">
              <a:lnSpc>
                <a:spcPct val="150000"/>
              </a:lnSpc>
              <a:spcBef>
                <a:spcPts val="0"/>
              </a:spcBef>
            </a:pPr>
            <a:r>
              <a:rPr lang="en-US" altLang="zh-CN" dirty="0"/>
              <a:t>How game theory can be applied in project management</a:t>
            </a:r>
          </a:p>
          <a:p>
            <a:pPr lvl="1">
              <a:lnSpc>
                <a:spcPct val="150000"/>
              </a:lnSpc>
              <a:spcBef>
                <a:spcPts val="0"/>
              </a:spcBef>
            </a:pPr>
            <a:endParaRPr lang="en-US" altLang="zh-CN" b="1" dirty="0"/>
          </a:p>
        </p:txBody>
      </p:sp>
      <p:sp>
        <p:nvSpPr>
          <p:cNvPr id="7" name="Title 1">
            <a:extLst>
              <a:ext uri="{FF2B5EF4-FFF2-40B4-BE49-F238E27FC236}">
                <a16:creationId xmlns:a16="http://schemas.microsoft.com/office/drawing/2014/main" id="{9CF506A1-6956-8D25-E901-B04D58DCBC72}"/>
              </a:ext>
            </a:extLst>
          </p:cNvPr>
          <p:cNvSpPr>
            <a:spLocks noGrp="1"/>
          </p:cNvSpPr>
          <p:nvPr>
            <p:ph type="title"/>
          </p:nvPr>
        </p:nvSpPr>
        <p:spPr>
          <a:xfrm>
            <a:off x="320181" y="267494"/>
            <a:ext cx="8503637" cy="1028700"/>
          </a:xfrm>
        </p:spPr>
        <p:txBody>
          <a:bodyPr>
            <a:noAutofit/>
          </a:bodyPr>
          <a:lstStyle/>
          <a:p>
            <a:r>
              <a:rPr lang="en-US" dirty="0"/>
              <a:t>summary</a:t>
            </a:r>
          </a:p>
        </p:txBody>
      </p:sp>
    </p:spTree>
    <p:extLst>
      <p:ext uri="{BB962C8B-B14F-4D97-AF65-F5344CB8AC3E}">
        <p14:creationId xmlns:p14="http://schemas.microsoft.com/office/powerpoint/2010/main" val="4079732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4BDDCE-8F23-8249-9210-FF23519D4428}"/>
              </a:ext>
            </a:extLst>
          </p:cNvPr>
          <p:cNvSpPr>
            <a:spLocks noGrp="1"/>
          </p:cNvSpPr>
          <p:nvPr>
            <p:ph type="title"/>
          </p:nvPr>
        </p:nvSpPr>
        <p:spPr>
          <a:xfrm>
            <a:off x="457200" y="114539"/>
            <a:ext cx="6707088" cy="1028700"/>
          </a:xfrm>
        </p:spPr>
        <p:txBody>
          <a:bodyPr>
            <a:normAutofit fontScale="90000"/>
          </a:bodyPr>
          <a:lstStyle/>
          <a:p>
            <a:r>
              <a:rPr lang="en-US" b="1" dirty="0"/>
              <a:t>Agile Manifesto - Values </a:t>
            </a:r>
          </a:p>
        </p:txBody>
      </p:sp>
      <p:sp>
        <p:nvSpPr>
          <p:cNvPr id="8" name="Content Placeholder 7">
            <a:extLst>
              <a:ext uri="{FF2B5EF4-FFF2-40B4-BE49-F238E27FC236}">
                <a16:creationId xmlns:a16="http://schemas.microsoft.com/office/drawing/2014/main" id="{C95C34AA-7EBB-4C4F-AFD1-1F319368052E}"/>
              </a:ext>
            </a:extLst>
          </p:cNvPr>
          <p:cNvSpPr>
            <a:spLocks noGrp="1"/>
          </p:cNvSpPr>
          <p:nvPr>
            <p:ph idx="1"/>
          </p:nvPr>
        </p:nvSpPr>
        <p:spPr/>
        <p:txBody>
          <a:bodyPr>
            <a:normAutofit/>
          </a:bodyPr>
          <a:lstStyle/>
          <a:p>
            <a:pPr>
              <a:lnSpc>
                <a:spcPct val="150000"/>
              </a:lnSpc>
            </a:pPr>
            <a:r>
              <a:rPr lang="en-AU"/>
              <a:t>Individuals and interactions </a:t>
            </a:r>
            <a:r>
              <a:rPr lang="en-AU">
                <a:solidFill>
                  <a:schemeClr val="tx1">
                    <a:lumMod val="50000"/>
                    <a:lumOff val="50000"/>
                  </a:schemeClr>
                </a:solidFill>
              </a:rPr>
              <a:t>vs. processes and tools</a:t>
            </a:r>
          </a:p>
          <a:p>
            <a:pPr>
              <a:lnSpc>
                <a:spcPct val="150000"/>
              </a:lnSpc>
            </a:pPr>
            <a:r>
              <a:rPr lang="en-AU"/>
              <a:t>Working software </a:t>
            </a:r>
            <a:r>
              <a:rPr lang="en-AU">
                <a:solidFill>
                  <a:schemeClr val="tx1">
                    <a:lumMod val="50000"/>
                    <a:lumOff val="50000"/>
                  </a:schemeClr>
                </a:solidFill>
              </a:rPr>
              <a:t>vs. comprehensive documentation</a:t>
            </a:r>
          </a:p>
          <a:p>
            <a:pPr>
              <a:lnSpc>
                <a:spcPct val="150000"/>
              </a:lnSpc>
            </a:pPr>
            <a:r>
              <a:rPr lang="en-AU"/>
              <a:t>Customer collaboration </a:t>
            </a:r>
            <a:r>
              <a:rPr lang="en-AU">
                <a:solidFill>
                  <a:schemeClr val="tx1">
                    <a:lumMod val="50000"/>
                    <a:lumOff val="50000"/>
                  </a:schemeClr>
                </a:solidFill>
              </a:rPr>
              <a:t>vs. contract negotiation</a:t>
            </a:r>
          </a:p>
          <a:p>
            <a:pPr>
              <a:lnSpc>
                <a:spcPct val="150000"/>
              </a:lnSpc>
            </a:pPr>
            <a:r>
              <a:rPr lang="en-AU"/>
              <a:t>Responding to change </a:t>
            </a:r>
            <a:r>
              <a:rPr lang="en-AU">
                <a:solidFill>
                  <a:schemeClr val="tx1">
                    <a:lumMod val="50000"/>
                    <a:lumOff val="50000"/>
                  </a:schemeClr>
                </a:solidFill>
              </a:rPr>
              <a:t>vs. following a plan</a:t>
            </a:r>
          </a:p>
          <a:p>
            <a:pPr>
              <a:lnSpc>
                <a:spcPct val="150000"/>
              </a:lnSpc>
            </a:pPr>
            <a:endParaRPr lang="en-US" sz="1350"/>
          </a:p>
          <a:p>
            <a:pPr>
              <a:lnSpc>
                <a:spcPct val="150000"/>
              </a:lnSpc>
            </a:pPr>
            <a:r>
              <a:rPr lang="en-US" sz="1350">
                <a:hlinkClick r:id="rId2"/>
              </a:rPr>
              <a:t>https://agilemanifesto.org</a:t>
            </a:r>
            <a:endParaRPr lang="en-US" sz="1350"/>
          </a:p>
        </p:txBody>
      </p:sp>
    </p:spTree>
    <p:extLst>
      <p:ext uri="{BB962C8B-B14F-4D97-AF65-F5344CB8AC3E}">
        <p14:creationId xmlns:p14="http://schemas.microsoft.com/office/powerpoint/2010/main" val="1349599507"/>
      </p:ext>
    </p:extLst>
  </p:cSld>
  <p:clrMapOvr>
    <a:masterClrMapping/>
  </p:clrMapOvr>
  <mc:AlternateContent xmlns:mc="http://schemas.openxmlformats.org/markup-compatibility/2006" xmlns:p14="http://schemas.microsoft.com/office/powerpoint/2010/main">
    <mc:Choice Requires="p14">
      <p:transition spd="slow" p14:dur="2000" advTm="193630"/>
    </mc:Choice>
    <mc:Fallback xmlns="">
      <p:transition spd="slow" advTm="19363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291A-047F-024D-B8C3-34134EBD96EC}"/>
              </a:ext>
            </a:extLst>
          </p:cNvPr>
          <p:cNvSpPr>
            <a:spLocks noGrp="1"/>
          </p:cNvSpPr>
          <p:nvPr>
            <p:ph type="title"/>
          </p:nvPr>
        </p:nvSpPr>
        <p:spPr/>
        <p:txBody>
          <a:bodyPr/>
          <a:lstStyle/>
          <a:p>
            <a:r>
              <a:rPr lang="en-US" b="1"/>
              <a:t>Agile Myths</a:t>
            </a:r>
          </a:p>
        </p:txBody>
      </p:sp>
      <p:pic>
        <p:nvPicPr>
          <p:cNvPr id="7" name="Picture 6">
            <a:extLst>
              <a:ext uri="{FF2B5EF4-FFF2-40B4-BE49-F238E27FC236}">
                <a16:creationId xmlns:a16="http://schemas.microsoft.com/office/drawing/2014/main" id="{389571FE-F3D5-E745-B9A1-DD29D10BFC21}"/>
              </a:ext>
            </a:extLst>
          </p:cNvPr>
          <p:cNvPicPr>
            <a:picLocks noChangeAspect="1"/>
          </p:cNvPicPr>
          <p:nvPr/>
        </p:nvPicPr>
        <p:blipFill>
          <a:blip r:embed="rId3"/>
          <a:stretch>
            <a:fillRect/>
          </a:stretch>
        </p:blipFill>
        <p:spPr>
          <a:xfrm>
            <a:off x="844153" y="1120288"/>
            <a:ext cx="7455695" cy="3798185"/>
          </a:xfrm>
          <a:prstGeom prst="rect">
            <a:avLst/>
          </a:prstGeom>
        </p:spPr>
      </p:pic>
    </p:spTree>
    <p:extLst>
      <p:ext uri="{BB962C8B-B14F-4D97-AF65-F5344CB8AC3E}">
        <p14:creationId xmlns:p14="http://schemas.microsoft.com/office/powerpoint/2010/main" val="1521381372"/>
      </p:ext>
    </p:extLst>
  </p:cSld>
  <p:clrMapOvr>
    <a:masterClrMapping/>
  </p:clrMapOvr>
  <mc:AlternateContent xmlns:mc="http://schemas.openxmlformats.org/markup-compatibility/2006" xmlns:p14="http://schemas.microsoft.com/office/powerpoint/2010/main">
    <mc:Choice Requires="p14">
      <p:transition spd="slow" p14:dur="2000" advTm="162007"/>
    </mc:Choice>
    <mc:Fallback xmlns="">
      <p:transition spd="slow" advTm="16200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B4AA-A3BF-054C-A734-CD246C3EDF9F}"/>
              </a:ext>
            </a:extLst>
          </p:cNvPr>
          <p:cNvSpPr>
            <a:spLocks noGrp="1"/>
          </p:cNvSpPr>
          <p:nvPr>
            <p:ph type="title"/>
          </p:nvPr>
        </p:nvSpPr>
        <p:spPr>
          <a:xfrm>
            <a:off x="457200" y="-92546"/>
            <a:ext cx="5791200" cy="1028700"/>
          </a:xfrm>
        </p:spPr>
        <p:txBody>
          <a:bodyPr>
            <a:normAutofit fontScale="90000"/>
          </a:bodyPr>
          <a:lstStyle/>
          <a:p>
            <a:r>
              <a:rPr lang="en-US" b="1" dirty="0"/>
              <a:t>Agile Methodologies</a:t>
            </a:r>
          </a:p>
        </p:txBody>
      </p:sp>
      <p:sp>
        <p:nvSpPr>
          <p:cNvPr id="3" name="Content Placeholder 2">
            <a:extLst>
              <a:ext uri="{FF2B5EF4-FFF2-40B4-BE49-F238E27FC236}">
                <a16:creationId xmlns:a16="http://schemas.microsoft.com/office/drawing/2014/main" id="{3F0CF299-7810-B04F-B722-70A527C7A4B7}"/>
              </a:ext>
            </a:extLst>
          </p:cNvPr>
          <p:cNvSpPr>
            <a:spLocks noGrp="1"/>
          </p:cNvSpPr>
          <p:nvPr>
            <p:ph idx="1"/>
          </p:nvPr>
        </p:nvSpPr>
        <p:spPr>
          <a:xfrm>
            <a:off x="457200" y="1059582"/>
            <a:ext cx="7620000" cy="3280172"/>
          </a:xfrm>
        </p:spPr>
        <p:txBody>
          <a:bodyPr>
            <a:noAutofit/>
          </a:bodyPr>
          <a:lstStyle/>
          <a:p>
            <a:pPr marL="342900" indent="-342900">
              <a:lnSpc>
                <a:spcPct val="150000"/>
              </a:lnSpc>
              <a:buFont typeface="Arial" panose="020B0604020202020204" pitchFamily="34" charset="0"/>
              <a:buChar char="•"/>
            </a:pPr>
            <a:r>
              <a:rPr lang="en-AU" dirty="0"/>
              <a:t>Agile Scrum Methodology.</a:t>
            </a:r>
          </a:p>
          <a:p>
            <a:pPr marL="342900" indent="-342900">
              <a:lnSpc>
                <a:spcPct val="150000"/>
              </a:lnSpc>
              <a:buFont typeface="Arial" panose="020B0604020202020204" pitchFamily="34" charset="0"/>
              <a:buChar char="•"/>
            </a:pPr>
            <a:r>
              <a:rPr lang="en-AU" dirty="0"/>
              <a:t>Lean Software Development.</a:t>
            </a:r>
          </a:p>
          <a:p>
            <a:pPr marL="342900" indent="-342900">
              <a:lnSpc>
                <a:spcPct val="150000"/>
              </a:lnSpc>
              <a:buFont typeface="Arial" panose="020B0604020202020204" pitchFamily="34" charset="0"/>
              <a:buChar char="•"/>
            </a:pPr>
            <a:r>
              <a:rPr lang="en-AU" dirty="0"/>
              <a:t>Kanban.</a:t>
            </a:r>
          </a:p>
          <a:p>
            <a:pPr marL="342900" indent="-342900">
              <a:lnSpc>
                <a:spcPct val="150000"/>
              </a:lnSpc>
              <a:buFont typeface="Arial" panose="020B0604020202020204" pitchFamily="34" charset="0"/>
              <a:buChar char="•"/>
            </a:pPr>
            <a:r>
              <a:rPr lang="en-AU" dirty="0"/>
              <a:t>Extreme Programming (XP)</a:t>
            </a:r>
          </a:p>
          <a:p>
            <a:pPr marL="342900" indent="-342900">
              <a:lnSpc>
                <a:spcPct val="150000"/>
              </a:lnSpc>
              <a:buFont typeface="Arial" panose="020B0604020202020204" pitchFamily="34" charset="0"/>
              <a:buChar char="•"/>
            </a:pPr>
            <a:r>
              <a:rPr lang="en-AU" dirty="0"/>
              <a:t>Crystal.</a:t>
            </a:r>
          </a:p>
          <a:p>
            <a:pPr marL="342900" indent="-342900">
              <a:lnSpc>
                <a:spcPct val="150000"/>
              </a:lnSpc>
              <a:buFont typeface="Arial" panose="020B0604020202020204" pitchFamily="34" charset="0"/>
              <a:buChar char="•"/>
            </a:pPr>
            <a:r>
              <a:rPr lang="en-AU" dirty="0"/>
              <a:t>Dynamic Systems Development Method (DSDM)</a:t>
            </a:r>
          </a:p>
          <a:p>
            <a:pPr marL="342900" indent="-342900">
              <a:lnSpc>
                <a:spcPct val="150000"/>
              </a:lnSpc>
              <a:buFont typeface="Arial" panose="020B0604020202020204" pitchFamily="34" charset="0"/>
              <a:buChar char="•"/>
            </a:pPr>
            <a:r>
              <a:rPr lang="en-AU" dirty="0"/>
              <a:t>Feature Driven Development (FDD)</a:t>
            </a:r>
          </a:p>
          <a:p>
            <a:pPr>
              <a:lnSpc>
                <a:spcPct val="150000"/>
              </a:lnSpc>
            </a:pPr>
            <a:endParaRPr lang="en-US" dirty="0"/>
          </a:p>
        </p:txBody>
      </p:sp>
    </p:spTree>
    <p:extLst>
      <p:ext uri="{BB962C8B-B14F-4D97-AF65-F5344CB8AC3E}">
        <p14:creationId xmlns:p14="http://schemas.microsoft.com/office/powerpoint/2010/main" val="187645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36A5F654-B7E4-724B-8715-01EAC68241C1}"/>
              </a:ext>
            </a:extLst>
          </p:cNvPr>
          <p:cNvPicPr>
            <a:picLocks noChangeAspect="1"/>
          </p:cNvPicPr>
          <p:nvPr/>
        </p:nvPicPr>
        <p:blipFill>
          <a:blip r:embed="rId3"/>
          <a:stretch>
            <a:fillRect/>
          </a:stretch>
        </p:blipFill>
        <p:spPr>
          <a:xfrm>
            <a:off x="2130029" y="1239837"/>
            <a:ext cx="4476750" cy="2981325"/>
          </a:xfrm>
          <a:prstGeom prst="rect">
            <a:avLst/>
          </a:prstGeom>
        </p:spPr>
      </p:pic>
      <p:sp>
        <p:nvSpPr>
          <p:cNvPr id="7" name="TextBox 6">
            <a:extLst>
              <a:ext uri="{FF2B5EF4-FFF2-40B4-BE49-F238E27FC236}">
                <a16:creationId xmlns:a16="http://schemas.microsoft.com/office/drawing/2014/main" id="{6C86A6C0-8419-704E-A730-6F55CF189C6B}"/>
              </a:ext>
            </a:extLst>
          </p:cNvPr>
          <p:cNvSpPr txBox="1"/>
          <p:nvPr/>
        </p:nvSpPr>
        <p:spPr>
          <a:xfrm>
            <a:off x="-245199" y="4288036"/>
            <a:ext cx="9227206" cy="1038746"/>
          </a:xfrm>
          <a:prstGeom prst="rect">
            <a:avLst/>
          </a:prstGeom>
          <a:noFill/>
        </p:spPr>
        <p:txBody>
          <a:bodyPr wrap="none" rtlCol="0">
            <a:spAutoFit/>
          </a:bodyPr>
          <a:lstStyle/>
          <a:p>
            <a:pPr lvl="1" algn="just">
              <a:buFont typeface="Wingdings" panose="05000000000000000000" pitchFamily="2" charset="2"/>
              <a:buNone/>
            </a:pPr>
            <a:r>
              <a:rPr lang="en-US" altLang="en-US" sz="1600" dirty="0"/>
              <a:t>A way to restart the game after an interruption,  where the forwards of each side </a:t>
            </a:r>
          </a:p>
          <a:p>
            <a:pPr lvl="1" algn="just">
              <a:buFont typeface="Wingdings" panose="05000000000000000000" pitchFamily="2" charset="2"/>
              <a:buNone/>
            </a:pPr>
            <a:r>
              <a:rPr lang="en-US" altLang="en-US" sz="1600" dirty="0"/>
              <a:t>come together in a tight formation and struggle to gain possession of the ball when it is tossed </a:t>
            </a:r>
          </a:p>
          <a:p>
            <a:pPr lvl="1" algn="just">
              <a:buFont typeface="Wingdings" panose="05000000000000000000" pitchFamily="2" charset="2"/>
              <a:buNone/>
            </a:pPr>
            <a:r>
              <a:rPr lang="en-US" altLang="en-US" sz="1600" dirty="0"/>
              <a:t>in among them.</a:t>
            </a:r>
          </a:p>
          <a:p>
            <a:pPr algn="just"/>
            <a:endParaRPr lang="en-US" sz="1350" dirty="0"/>
          </a:p>
        </p:txBody>
      </p:sp>
      <p:sp>
        <p:nvSpPr>
          <p:cNvPr id="9" name="Title 1">
            <a:extLst>
              <a:ext uri="{FF2B5EF4-FFF2-40B4-BE49-F238E27FC236}">
                <a16:creationId xmlns:a16="http://schemas.microsoft.com/office/drawing/2014/main" id="{839DD85B-E593-854C-70C0-B3975BB4B89C}"/>
              </a:ext>
            </a:extLst>
          </p:cNvPr>
          <p:cNvSpPr>
            <a:spLocks noGrp="1"/>
          </p:cNvSpPr>
          <p:nvPr>
            <p:ph type="title"/>
          </p:nvPr>
        </p:nvSpPr>
        <p:spPr>
          <a:xfrm>
            <a:off x="457200" y="114539"/>
            <a:ext cx="5791200" cy="1028700"/>
          </a:xfrm>
        </p:spPr>
        <p:txBody>
          <a:bodyPr>
            <a:normAutofit/>
          </a:bodyPr>
          <a:lstStyle/>
          <a:p>
            <a:r>
              <a:rPr lang="en-US" sz="3200" b="1" dirty="0">
                <a:solidFill>
                  <a:srgbClr val="C00000"/>
                </a:solidFill>
              </a:rPr>
              <a:t>Scrum Methodology</a:t>
            </a:r>
          </a:p>
        </p:txBody>
      </p:sp>
    </p:spTree>
    <p:extLst>
      <p:ext uri="{BB962C8B-B14F-4D97-AF65-F5344CB8AC3E}">
        <p14:creationId xmlns:p14="http://schemas.microsoft.com/office/powerpoint/2010/main" val="81294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530B-7FDE-F140-8838-43D622F6DC50}"/>
              </a:ext>
            </a:extLst>
          </p:cNvPr>
          <p:cNvSpPr>
            <a:spLocks noGrp="1"/>
          </p:cNvSpPr>
          <p:nvPr>
            <p:ph type="title"/>
          </p:nvPr>
        </p:nvSpPr>
        <p:spPr/>
        <p:txBody>
          <a:bodyPr>
            <a:normAutofit fontScale="90000"/>
          </a:bodyPr>
          <a:lstStyle/>
          <a:p>
            <a:r>
              <a:rPr lang="en-US" b="1"/>
              <a:t>Scrum as an Agile methodology</a:t>
            </a:r>
          </a:p>
        </p:txBody>
      </p:sp>
      <p:sp>
        <p:nvSpPr>
          <p:cNvPr id="3" name="Content Placeholder 2">
            <a:extLst>
              <a:ext uri="{FF2B5EF4-FFF2-40B4-BE49-F238E27FC236}">
                <a16:creationId xmlns:a16="http://schemas.microsoft.com/office/drawing/2014/main" id="{2403CF61-909E-DF46-B9D4-3AD661E96CC7}"/>
              </a:ext>
            </a:extLst>
          </p:cNvPr>
          <p:cNvSpPr>
            <a:spLocks noGrp="1"/>
          </p:cNvSpPr>
          <p:nvPr>
            <p:ph idx="1"/>
          </p:nvPr>
        </p:nvSpPr>
        <p:spPr>
          <a:xfrm>
            <a:off x="457200" y="1275606"/>
            <a:ext cx="8219256" cy="3280172"/>
          </a:xfrm>
        </p:spPr>
        <p:txBody>
          <a:bodyPr>
            <a:noAutofit/>
          </a:bodyPr>
          <a:lstStyle/>
          <a:p>
            <a:pPr lvl="1">
              <a:lnSpc>
                <a:spcPct val="150000"/>
              </a:lnSpc>
            </a:pPr>
            <a:r>
              <a:rPr lang="en-US" altLang="en-US" sz="1800" b="1" dirty="0"/>
              <a:t>Empirical process</a:t>
            </a:r>
          </a:p>
          <a:p>
            <a:pPr lvl="1">
              <a:lnSpc>
                <a:spcPct val="150000"/>
              </a:lnSpc>
            </a:pPr>
            <a:r>
              <a:rPr lang="en-US" altLang="en-US" sz="1800" b="1" dirty="0"/>
              <a:t>Iterative, incremental process</a:t>
            </a:r>
          </a:p>
          <a:p>
            <a:pPr lvl="1">
              <a:lnSpc>
                <a:spcPct val="150000"/>
              </a:lnSpc>
            </a:pPr>
            <a:r>
              <a:rPr lang="en-US" altLang="en-US" sz="1800" b="1" dirty="0"/>
              <a:t>Team-based approach</a:t>
            </a:r>
          </a:p>
          <a:p>
            <a:pPr lvl="1">
              <a:lnSpc>
                <a:spcPct val="150000"/>
              </a:lnSpc>
            </a:pPr>
            <a:r>
              <a:rPr lang="en-US" altLang="en-US" sz="1800" b="1" dirty="0"/>
              <a:t>Developing systems/ products with rapidly changing requirements</a:t>
            </a:r>
          </a:p>
          <a:p>
            <a:pPr lvl="1">
              <a:lnSpc>
                <a:spcPct val="150000"/>
              </a:lnSpc>
            </a:pPr>
            <a:r>
              <a:rPr lang="en-US" altLang="en-US" sz="1800" b="1" dirty="0"/>
              <a:t>Controls the chaos of conflicting interest and needs</a:t>
            </a:r>
          </a:p>
          <a:p>
            <a:pPr lvl="1">
              <a:lnSpc>
                <a:spcPct val="150000"/>
              </a:lnSpc>
            </a:pPr>
            <a:r>
              <a:rPr lang="en-US" altLang="en-US" sz="1800" b="1" dirty="0"/>
              <a:t>Improve communication and maximize cooperation</a:t>
            </a:r>
          </a:p>
          <a:p>
            <a:pPr lvl="1">
              <a:lnSpc>
                <a:spcPct val="150000"/>
              </a:lnSpc>
            </a:pPr>
            <a:r>
              <a:rPr lang="en-US" altLang="en-US" sz="1800" b="1" dirty="0"/>
              <a:t>Protecting the team form disruptions and impediments</a:t>
            </a:r>
          </a:p>
          <a:p>
            <a:pPr lvl="1">
              <a:lnSpc>
                <a:spcPct val="150000"/>
              </a:lnSpc>
            </a:pPr>
            <a:r>
              <a:rPr lang="en-US" altLang="en-US" sz="1800" b="1" dirty="0"/>
              <a:t>A way to maximize productivity</a:t>
            </a:r>
          </a:p>
          <a:p>
            <a:endParaRPr lang="en-US" sz="1800" dirty="0"/>
          </a:p>
        </p:txBody>
      </p:sp>
    </p:spTree>
    <p:extLst>
      <p:ext uri="{BB962C8B-B14F-4D97-AF65-F5344CB8AC3E}">
        <p14:creationId xmlns:p14="http://schemas.microsoft.com/office/powerpoint/2010/main" val="14818186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Essential.thmx</Template>
  <TotalTime>6093</TotalTime>
  <Words>2148</Words>
  <Application>Microsoft Macintosh PowerPoint</Application>
  <PresentationFormat>On-screen Show (16:9)</PresentationFormat>
  <Paragraphs>271</Paragraphs>
  <Slides>43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Arial Black</vt:lpstr>
      <vt:lpstr>Calibri</vt:lpstr>
      <vt:lpstr>Wingdings</vt:lpstr>
      <vt:lpstr>Essential</vt:lpstr>
      <vt:lpstr>SIT374: Project Management </vt:lpstr>
      <vt:lpstr>Classification of  SDLC models</vt:lpstr>
      <vt:lpstr>More on Agile</vt:lpstr>
      <vt:lpstr>Waterfall vs agile</vt:lpstr>
      <vt:lpstr>Agile Manifesto - Values </vt:lpstr>
      <vt:lpstr>Agile Myths</vt:lpstr>
      <vt:lpstr>Agile Methodologies</vt:lpstr>
      <vt:lpstr>Scrum Methodology</vt:lpstr>
      <vt:lpstr>Scrum as an Agile methodology</vt:lpstr>
      <vt:lpstr>Scrum Framework</vt:lpstr>
      <vt:lpstr>Components of Scrum</vt:lpstr>
      <vt:lpstr>Scrum Artifacts – User Stories</vt:lpstr>
      <vt:lpstr>Scrum Artifacts: Product Backlog and Sprint Backlog</vt:lpstr>
      <vt:lpstr>Scrum Artifacts: Burndown Charts</vt:lpstr>
      <vt:lpstr>Scrum Artifacts: Velocity Charts</vt:lpstr>
      <vt:lpstr>Scrum Process: Sprint Planning</vt:lpstr>
      <vt:lpstr>Scrum Process: Sprint</vt:lpstr>
      <vt:lpstr>Scrum Process: Daily Scrum</vt:lpstr>
      <vt:lpstr>Scrum Process: Sprint Review</vt:lpstr>
      <vt:lpstr>Scrum Process: Sprint Retrospective</vt:lpstr>
      <vt:lpstr>Scrum Roles: The Scrum Team</vt:lpstr>
      <vt:lpstr>Scrum Roles: Product Owner</vt:lpstr>
      <vt:lpstr>Scrum Roles: Scrum Master</vt:lpstr>
      <vt:lpstr>Scrum Roles: Scrum Team</vt:lpstr>
      <vt:lpstr>Scrum Summery</vt:lpstr>
      <vt:lpstr>Game-theoretic approach…</vt:lpstr>
      <vt:lpstr>What is a game?</vt:lpstr>
      <vt:lpstr>An examples of game</vt:lpstr>
      <vt:lpstr>What is game theory?</vt:lpstr>
      <vt:lpstr>HISTORY OF GAME THEORY</vt:lpstr>
      <vt:lpstr>HISTORY OF GAME THEORY</vt:lpstr>
      <vt:lpstr>HISTORY OF GAME THEORY</vt:lpstr>
      <vt:lpstr>HISTORY OF GAME THEORY</vt:lpstr>
      <vt:lpstr>Elements of a game</vt:lpstr>
      <vt:lpstr>classification of games</vt:lpstr>
      <vt:lpstr>Goal of a game – equilibrium</vt:lpstr>
      <vt:lpstr>Nash equilibrium (NE)</vt:lpstr>
      <vt:lpstr>GAME THEORY and project management</vt:lpstr>
      <vt:lpstr>An example  </vt:lpstr>
      <vt:lpstr>An example – game model</vt:lpstr>
      <vt:lpstr>An example – Nash equilibrium</vt:lpstr>
      <vt:lpstr>Roadmap for game-theoretic project management</vt:lpstr>
      <vt:lpstr>summary</vt:lpstr>
    </vt:vector>
  </TitlesOfParts>
  <Company>Deakin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compmaths</dc:creator>
  <cp:lastModifiedBy>Luxing Yang</cp:lastModifiedBy>
  <cp:revision>336</cp:revision>
  <dcterms:created xsi:type="dcterms:W3CDTF">2022-05-08T10:14:14Z</dcterms:created>
  <dcterms:modified xsi:type="dcterms:W3CDTF">2024-05-09T09:47:41Z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1033-3.3.0.5120</vt:lpwstr>
  </property>
</Properties>
</file>